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6" r:id="rId2"/>
  </p:sldMasterIdLst>
  <p:notesMasterIdLst>
    <p:notesMasterId r:id="rId20"/>
  </p:notesMasterIdLst>
  <p:handoutMasterIdLst>
    <p:handoutMasterId r:id="rId21"/>
  </p:handoutMasterIdLst>
  <p:sldIdLst>
    <p:sldId id="325" r:id="rId3"/>
    <p:sldId id="347" r:id="rId4"/>
    <p:sldId id="348" r:id="rId5"/>
    <p:sldId id="349" r:id="rId6"/>
    <p:sldId id="395" r:id="rId7"/>
    <p:sldId id="321" r:id="rId8"/>
    <p:sldId id="387" r:id="rId9"/>
    <p:sldId id="389" r:id="rId10"/>
    <p:sldId id="390" r:id="rId11"/>
    <p:sldId id="386" r:id="rId12"/>
    <p:sldId id="391" r:id="rId13"/>
    <p:sldId id="392" r:id="rId14"/>
    <p:sldId id="393" r:id="rId15"/>
    <p:sldId id="394" r:id="rId16"/>
    <p:sldId id="280" r:id="rId17"/>
    <p:sldId id="396" r:id="rId18"/>
    <p:sldId id="385" r:id="rId19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gAnh LapTop" initials="TL" lastIdx="1" clrIdx="0">
    <p:extLst>
      <p:ext uri="{19B8F6BF-5375-455C-9EA6-DF929625EA0E}">
        <p15:presenceInfo xmlns="" xmlns:p15="http://schemas.microsoft.com/office/powerpoint/2012/main" userId="TrangAnh LapTo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FF"/>
    <a:srgbClr val="FF0066"/>
    <a:srgbClr val="FFFF66"/>
    <a:srgbClr val="00B050"/>
    <a:srgbClr val="DBE648"/>
    <a:srgbClr val="990000"/>
    <a:srgbClr val="EC3730"/>
    <a:srgbClr val="31ADB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0" autoAdjust="0"/>
    <p:restoredTop sz="94660"/>
  </p:normalViewPr>
  <p:slideViewPr>
    <p:cSldViewPr>
      <p:cViewPr>
        <p:scale>
          <a:sx n="122" d="100"/>
          <a:sy n="122" d="100"/>
        </p:scale>
        <p:origin x="-36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00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02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982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802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43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07" y="0"/>
            <a:ext cx="8179293" cy="4600853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313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9F8459F-9C12-43E6-BEBC-D62F03F1A77A}" type="datetime1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2A175CD-49EE-4D6F-98ED-BCF7E28E17CB}" type="datetime1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7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062118-105C-45D5-A1E0-F6B5E5B344D0}" type="datetime1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4EA11-4E83-418A-814C-1759C30A9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50FA5C-674D-46F0-9D58-C69EBABD7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87" indent="0" algn="ctr">
              <a:buNone/>
              <a:defRPr sz="1500"/>
            </a:lvl2pPr>
            <a:lvl3pPr marL="685174" indent="0" algn="ctr">
              <a:buNone/>
              <a:defRPr sz="1300"/>
            </a:lvl3pPr>
            <a:lvl4pPr marL="1027760" indent="0" algn="ctr">
              <a:buNone/>
              <a:defRPr sz="1200"/>
            </a:lvl4pPr>
            <a:lvl5pPr marL="1370347" indent="0" algn="ctr">
              <a:buNone/>
              <a:defRPr sz="1200"/>
            </a:lvl5pPr>
            <a:lvl6pPr marL="1712933" indent="0" algn="ctr">
              <a:buNone/>
              <a:defRPr sz="1200"/>
            </a:lvl6pPr>
            <a:lvl7pPr marL="2055520" indent="0" algn="ctr">
              <a:buNone/>
              <a:defRPr sz="1200"/>
            </a:lvl7pPr>
            <a:lvl8pPr marL="2398106" indent="0" algn="ctr">
              <a:buNone/>
              <a:defRPr sz="1200"/>
            </a:lvl8pPr>
            <a:lvl9pPr marL="274069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6B38AE-1185-43F4-8E21-AC0438E30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D204B8-3394-40EE-A770-6627A5EE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241CEA-CEE0-4F4E-8FCE-703B5F25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63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64BC9-54E5-4F6D-B988-8AA9CD48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02B498-1F49-420C-966C-79A78B821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3E17B5-2859-4B4D-9051-6836B8D2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E4E943-5AED-4399-99E0-93FE64F7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B722D1-C7D4-4B58-9B04-916C924E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60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91B594-217A-473F-9F63-CF122182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18C5BB-D472-45F8-915F-9A1E2781E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1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3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9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5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1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6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700A5F-6644-46D2-8458-99F00615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ADE7B0-98FA-444E-9909-8CB205D8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C6B234-6D48-4396-99A8-95E115F7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85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733984-6D4E-4135-93A0-36BBB8284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B0AA4C-13C5-4B5A-A65F-3C9357DFB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1932D1F-374F-4F46-B6A3-70B48B8A6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E750D6-7F1D-48B6-A955-5DA4BCE6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5C104F-E69E-4EA3-B64C-76D9B01EF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B104CA-DBC3-44E0-A5E2-AF9741CA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82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2AD9CE-F919-40AF-9669-E0A4F963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A8998C-7518-4849-9C12-5AC5EB66D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87" indent="0">
              <a:buNone/>
              <a:defRPr sz="1500" b="1"/>
            </a:lvl2pPr>
            <a:lvl3pPr marL="685174" indent="0">
              <a:buNone/>
              <a:defRPr sz="1300" b="1"/>
            </a:lvl3pPr>
            <a:lvl4pPr marL="1027760" indent="0">
              <a:buNone/>
              <a:defRPr sz="1200" b="1"/>
            </a:lvl4pPr>
            <a:lvl5pPr marL="1370347" indent="0">
              <a:buNone/>
              <a:defRPr sz="1200" b="1"/>
            </a:lvl5pPr>
            <a:lvl6pPr marL="1712933" indent="0">
              <a:buNone/>
              <a:defRPr sz="1200" b="1"/>
            </a:lvl6pPr>
            <a:lvl7pPr marL="2055520" indent="0">
              <a:buNone/>
              <a:defRPr sz="1200" b="1"/>
            </a:lvl7pPr>
            <a:lvl8pPr marL="2398106" indent="0">
              <a:buNone/>
              <a:defRPr sz="1200" b="1"/>
            </a:lvl8pPr>
            <a:lvl9pPr marL="274069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37C524-C1CB-41EF-ADAA-4681CDCE3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9847FD-9B48-47D0-AF56-834BD4CC2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87" indent="0">
              <a:buNone/>
              <a:defRPr sz="1500" b="1"/>
            </a:lvl2pPr>
            <a:lvl3pPr marL="685174" indent="0">
              <a:buNone/>
              <a:defRPr sz="1300" b="1"/>
            </a:lvl3pPr>
            <a:lvl4pPr marL="1027760" indent="0">
              <a:buNone/>
              <a:defRPr sz="1200" b="1"/>
            </a:lvl4pPr>
            <a:lvl5pPr marL="1370347" indent="0">
              <a:buNone/>
              <a:defRPr sz="1200" b="1"/>
            </a:lvl5pPr>
            <a:lvl6pPr marL="1712933" indent="0">
              <a:buNone/>
              <a:defRPr sz="1200" b="1"/>
            </a:lvl6pPr>
            <a:lvl7pPr marL="2055520" indent="0">
              <a:buNone/>
              <a:defRPr sz="1200" b="1"/>
            </a:lvl7pPr>
            <a:lvl8pPr marL="2398106" indent="0">
              <a:buNone/>
              <a:defRPr sz="1200" b="1"/>
            </a:lvl8pPr>
            <a:lvl9pPr marL="274069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AED3B13-6F61-487E-ACB1-6E3ECCDBA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FAE729A-9590-4618-8955-0213F2A2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7CD5902-FDA8-4588-83EF-66B5CF4B8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EF58D7-2E60-4587-ACC8-E1A991C0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99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76975E-2567-4C25-886F-12F61848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2548ED-8277-45F8-9D93-9183886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2A8BADF-F52E-4874-9269-8CD8CEA9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AE839F-D142-4D7D-8984-6F516B23D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5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D68DE03-D75E-47E8-A4F4-D4B568251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E1FBE0-6C8B-4DF3-BF6C-8458137A1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FE843CD-A02A-408C-BF8F-6D286369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5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9063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B91A15-BB4F-4BE9-9D51-892272F60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C2BA09-100F-4A9F-8AEE-CA9EAF5B5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E50E83-2728-4238-9208-848E49A85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87" indent="0">
              <a:buNone/>
              <a:defRPr sz="1000"/>
            </a:lvl2pPr>
            <a:lvl3pPr marL="685174" indent="0">
              <a:buNone/>
              <a:defRPr sz="900"/>
            </a:lvl3pPr>
            <a:lvl4pPr marL="1027760" indent="0">
              <a:buNone/>
              <a:defRPr sz="700"/>
            </a:lvl4pPr>
            <a:lvl5pPr marL="1370347" indent="0">
              <a:buNone/>
              <a:defRPr sz="700"/>
            </a:lvl5pPr>
            <a:lvl6pPr marL="1712933" indent="0">
              <a:buNone/>
              <a:defRPr sz="700"/>
            </a:lvl6pPr>
            <a:lvl7pPr marL="2055520" indent="0">
              <a:buNone/>
              <a:defRPr sz="700"/>
            </a:lvl7pPr>
            <a:lvl8pPr marL="2398106" indent="0">
              <a:buNone/>
              <a:defRPr sz="700"/>
            </a:lvl8pPr>
            <a:lvl9pPr marL="274069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886B9E-59AC-4D13-94C3-A796203D3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400259-DE3F-4F16-B136-140C02E4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8317FC-A0BC-4E54-8EB8-901894A72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90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194B2E-E36C-4102-80E1-3D49A35B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32F9CB2-18C0-4B23-B86D-FC623219D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587" indent="0">
              <a:buNone/>
              <a:defRPr sz="2100"/>
            </a:lvl2pPr>
            <a:lvl3pPr marL="685174" indent="0">
              <a:buNone/>
              <a:defRPr sz="1800"/>
            </a:lvl3pPr>
            <a:lvl4pPr marL="1027760" indent="0">
              <a:buNone/>
              <a:defRPr sz="1500"/>
            </a:lvl4pPr>
            <a:lvl5pPr marL="1370347" indent="0">
              <a:buNone/>
              <a:defRPr sz="1500"/>
            </a:lvl5pPr>
            <a:lvl6pPr marL="1712933" indent="0">
              <a:buNone/>
              <a:defRPr sz="1500"/>
            </a:lvl6pPr>
            <a:lvl7pPr marL="2055520" indent="0">
              <a:buNone/>
              <a:defRPr sz="1500"/>
            </a:lvl7pPr>
            <a:lvl8pPr marL="2398106" indent="0">
              <a:buNone/>
              <a:defRPr sz="1500"/>
            </a:lvl8pPr>
            <a:lvl9pPr marL="2740693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487AD5-BE0F-49F1-BFB7-4729A7A8B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87" indent="0">
              <a:buNone/>
              <a:defRPr sz="1000"/>
            </a:lvl2pPr>
            <a:lvl3pPr marL="685174" indent="0">
              <a:buNone/>
              <a:defRPr sz="900"/>
            </a:lvl3pPr>
            <a:lvl4pPr marL="1027760" indent="0">
              <a:buNone/>
              <a:defRPr sz="700"/>
            </a:lvl4pPr>
            <a:lvl5pPr marL="1370347" indent="0">
              <a:buNone/>
              <a:defRPr sz="700"/>
            </a:lvl5pPr>
            <a:lvl6pPr marL="1712933" indent="0">
              <a:buNone/>
              <a:defRPr sz="700"/>
            </a:lvl6pPr>
            <a:lvl7pPr marL="2055520" indent="0">
              <a:buNone/>
              <a:defRPr sz="700"/>
            </a:lvl7pPr>
            <a:lvl8pPr marL="2398106" indent="0">
              <a:buNone/>
              <a:defRPr sz="700"/>
            </a:lvl8pPr>
            <a:lvl9pPr marL="274069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AB0EC2-81ED-4280-A362-FB36EDEE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07B202-4037-4605-8E9A-B3AD7758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FA0C3C-5DC3-4BE7-8B57-3AD5CF7E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70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17830B-C3C2-4DEF-ABA6-23E1A8AE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21E2C2-D342-4345-8203-559E6EA49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8DE8E5-7344-4405-8A12-0E91E698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A23782-3BD5-453E-9FA5-6DF831A3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0790A1-3E2D-45D5-86A7-8D8CA24D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00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0DC07C8-421A-480A-B640-F7BA97BAD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5"/>
            <a:ext cx="1971675" cy="43588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412B25-C126-4204-96C5-392CFA98A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5"/>
            <a:ext cx="5800725" cy="43588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38CA16-EEDB-451D-BAEE-13EBB5D6F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274949-0971-4040-B16D-9859533F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9BABE4-ABAC-4E57-8133-EBAA93E2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2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5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CE8BDF3-3884-49AB-BB8E-3CEE22B30B72}" type="datetime1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6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093F466-4605-4A4F-B0AC-603452C1E21D}" type="datetime1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0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DEA88E6-BDD8-4DB5-B2C6-C275153AB3E5}" type="datetime1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5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115AA7B-1762-4F64-867E-A62A0D51D324}" type="datetime1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A9D4AF0-7703-437A-B20F-E0BB415885CC}" type="datetime1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3ABE5B-D107-4870-84B0-07085A150ACA}" type="datetime1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49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603B737-30F7-43F5-B26F-E2E31416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51389" tIns="25695" rIns="51389" bIns="2569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7CB8DF-8A48-48C2-A7BC-CC7DBFB88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51389" tIns="25695" rIns="51389" bIns="2569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5E24EE-A755-48F5-AE26-A83A91F31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51389" tIns="25695" rIns="51389" bIns="256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318"/>
            <a:fld id="{346387A7-FCE2-492C-8513-469E673D08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318"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05D185-0577-4D10-9EA7-CBD535783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51389" tIns="25695" rIns="51389" bIns="256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31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880664-9151-417C-9D07-B72D29423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51389" tIns="25695" rIns="51389" bIns="256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318"/>
            <a:fld id="{28D4B9EA-B108-46A9-A82E-973C52C729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31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0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17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93" indent="-171293" algn="l" defTabSz="685174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880" indent="-171293" algn="l" defTabSz="6851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467" indent="-171293" algn="l" defTabSz="6851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053" indent="-171293" algn="l" defTabSz="6851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640" indent="-171293" algn="l" defTabSz="6851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226" indent="-171293" algn="l" defTabSz="6851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813" indent="-171293" algn="l" defTabSz="6851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400" indent="-171293" algn="l" defTabSz="6851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6" indent="-171293" algn="l" defTabSz="6851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87" algn="l" defTabSz="6851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74" algn="l" defTabSz="6851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0" algn="l" defTabSz="6851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7" algn="l" defTabSz="6851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33" algn="l" defTabSz="6851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520" algn="l" defTabSz="6851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106" algn="l" defTabSz="6851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93" algn="l" defTabSz="6851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45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3575" y="-1085850"/>
            <a:ext cx="13011150" cy="7315200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5CC00CC7-D20B-6054-BCF9-A79CD4AD9C0F}"/>
              </a:ext>
            </a:extLst>
          </p:cNvPr>
          <p:cNvSpPr txBox="1"/>
          <p:nvPr/>
        </p:nvSpPr>
        <p:spPr>
          <a:xfrm>
            <a:off x="719805" y="561570"/>
            <a:ext cx="7838219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UTM Avo" panose="02040603050506020204" pitchFamily="18" charset="0"/>
              </a:rPr>
              <a:t>TIẾNG VIỆT 3</a:t>
            </a:r>
          </a:p>
          <a:p>
            <a:pPr algn="ctr"/>
            <a:r>
              <a:rPr lang="en-US" sz="4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Tuần</a:t>
            </a:r>
            <a:r>
              <a:rPr lang="en-US" sz="4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smtClean="0">
                <a:solidFill>
                  <a:srgbClr val="00B050"/>
                </a:solidFill>
                <a:latin typeface="UTM Avo" panose="02040603050506020204" pitchFamily="18" charset="0"/>
              </a:rPr>
              <a:t>4</a:t>
            </a:r>
            <a:endParaRPr lang="en-US" sz="44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D7DDD42F-B258-7E14-93C6-8EBA7F03FC44}"/>
              </a:ext>
            </a:extLst>
          </p:cNvPr>
          <p:cNvSpPr txBox="1"/>
          <p:nvPr/>
        </p:nvSpPr>
        <p:spPr>
          <a:xfrm>
            <a:off x="493128" y="1910903"/>
            <a:ext cx="8975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Bài</a:t>
            </a:r>
            <a:r>
              <a:rPr lang="en-US" sz="54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smtClean="0">
                <a:solidFill>
                  <a:srgbClr val="00B050"/>
                </a:solidFill>
                <a:latin typeface="UTM Avo" panose="02040603050506020204" pitchFamily="18" charset="0"/>
              </a:rPr>
              <a:t>08: TẠM BIỆT MÙA HÈ</a:t>
            </a:r>
            <a:endParaRPr lang="en-US" sz="5400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7BA5A4CE-80C5-6EB4-7BCF-35E81A01FFDC}"/>
              </a:ext>
            </a:extLst>
          </p:cNvPr>
          <p:cNvSpPr txBox="1"/>
          <p:nvPr/>
        </p:nvSpPr>
        <p:spPr>
          <a:xfrm>
            <a:off x="2354916" y="3034287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Tiết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3: </a:t>
            </a:r>
            <a:r>
              <a:rPr lang="en-US" sz="3600" dirty="0" err="1" smtClean="0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Luyện</a:t>
            </a:r>
            <a:r>
              <a:rPr lang="en-US" sz="3600" dirty="0" smtClean="0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tập</a:t>
            </a:r>
            <a:endParaRPr lang="en-US" sz="3600" dirty="0">
              <a:solidFill>
                <a:srgbClr val="00B050"/>
              </a:solidFill>
              <a:latin typeface="UTM Avo" panose="02040603050506020204" pitchFamily="18" charset="0"/>
              <a:cs typeface="#9Slide03 Cousine Bold" panose="02070709020205020404" pitchFamily="49" charset="0"/>
            </a:endParaRPr>
          </a:p>
        </p:txBody>
      </p:sp>
      <p:pic>
        <p:nvPicPr>
          <p:cNvPr id="115" name="Picture 4">
            <a:extLst>
              <a:ext uri="{FF2B5EF4-FFF2-40B4-BE49-F238E27FC236}">
                <a16:creationId xmlns="" xmlns:a16="http://schemas.microsoft.com/office/drawing/2014/main" id="{27D4760E-C55D-FCA9-598B-5E652EC4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6849"/>
            <a:ext cx="1907704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469"/>
            <a:ext cx="2347550" cy="1650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73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17591" y="-1073366"/>
            <a:ext cx="13011150" cy="7315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4593590" y="6998970"/>
            <a:ext cx="190500" cy="1809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-63160" y="602202"/>
            <a:ext cx="8884096" cy="2677656"/>
            <a:chOff x="124142" y="1087123"/>
            <a:chExt cx="8884096" cy="2677656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124142" y="1087123"/>
              <a:ext cx="8884096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a.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Mùa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hè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rất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nhiều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    </a:t>
              </a:r>
              <a:r>
                <a:rPr kumimoji="0" lang="en-US" altLang="en-US" sz="2800" b="0" i="0" u="none" strike="noStrike" cap="none" normalizeH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hồng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phượng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mười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giờ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, …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cũng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đẹp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cũng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rực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rỡ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sắc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UTM Avo" panose="02040603050506020204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UTM Avo" panose="02040603050506020204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730381" y="1252407"/>
              <a:ext cx="338450" cy="360040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672121" y="2578979"/>
              <a:ext cx="338450" cy="360040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-27777" y="0"/>
            <a:ext cx="10109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-112478" y="255912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63160" y="2770931"/>
            <a:ext cx="8913196" cy="1384995"/>
            <a:chOff x="-92724" y="2554578"/>
            <a:chExt cx="8913196" cy="1384995"/>
          </a:xfrm>
        </p:grpSpPr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-92724" y="2554578"/>
              <a:ext cx="8913196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b.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nhiều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hoạt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thú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vị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mà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khi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hè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đến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       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đi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cắm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trại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đi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tắm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biển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tham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gia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lạc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bộ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UTM Avo" panose="02040603050506020204"/>
                  <a:ea typeface="Calibri" panose="020F0502020204030204" pitchFamily="34" charset="0"/>
                  <a:cs typeface="Times New Roman" panose="02020603050405020304" pitchFamily="18" charset="0"/>
                </a:rPr>
                <a:t>, …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98020" y="3112932"/>
              <a:ext cx="338450" cy="360040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569309" y="685896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84819" y="2025021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2793" y="3247695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96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424" y="0"/>
            <a:ext cx="9038120" cy="5143500"/>
            <a:chOff x="-2424" y="0"/>
            <a:chExt cx="9038120" cy="51435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25458" t="19688" r="8945" b="18298"/>
            <a:stretch/>
          </p:blipFill>
          <p:spPr>
            <a:xfrm>
              <a:off x="-2424" y="0"/>
              <a:ext cx="9038120" cy="514350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1219303" y="1059582"/>
              <a:ext cx="5400600" cy="302433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84098" y="1563638"/>
              <a:ext cx="4095801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UTM Avo" panose="02040603050506020204"/>
                </a:rPr>
                <a:t>TRÒ CHƠI</a:t>
              </a:r>
            </a:p>
            <a:p>
              <a:pPr algn="ctr"/>
              <a:r>
                <a:rPr lang="en-US" sz="5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UTM Avo" panose="02040603050506020204"/>
                </a:rPr>
                <a:t>GỌI MƯA TỚI</a:t>
              </a:r>
              <a:endPara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384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057" t="22728" r="27166" b="19318"/>
          <a:stretch/>
        </p:blipFill>
        <p:spPr>
          <a:xfrm>
            <a:off x="-1" y="0"/>
            <a:ext cx="9278471" cy="51435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1043608" y="2057722"/>
            <a:ext cx="2880320" cy="1584176"/>
          </a:xfrm>
          <a:prstGeom prst="wedgeEllipseCallout">
            <a:avLst>
              <a:gd name="adj1" fmla="val -41171"/>
              <a:gd name="adj2" fmla="val 53572"/>
            </a:avLst>
          </a:prstGeom>
          <a:solidFill>
            <a:srgbClr val="FFFF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uống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mát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hè</a:t>
            </a:r>
            <a:r>
              <a:rPr lang="en-US" dirty="0"/>
              <a:t>? (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1640" y="2387867"/>
            <a:ext cx="244827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dirty="0" smtClean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86" y="219235"/>
            <a:ext cx="2965302" cy="1838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6731226" y="219235"/>
            <a:ext cx="2160240" cy="1056371"/>
          </a:xfrm>
          <a:prstGeom prst="ellipse">
            <a:avLst/>
          </a:prstGeom>
          <a:solidFill>
            <a:srgbClr val="FF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48264" y="483518"/>
            <a:ext cx="2448272" cy="48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Chè</a:t>
            </a:r>
            <a:r>
              <a:rPr lang="en-US" sz="2400" b="1" dirty="0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đậu</a:t>
            </a:r>
            <a:r>
              <a:rPr lang="en-US" sz="2400" b="1" dirty="0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endParaRPr lang="en-US" sz="24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057" t="22728" r="27166" b="19318"/>
          <a:stretch/>
        </p:blipFill>
        <p:spPr>
          <a:xfrm>
            <a:off x="-1" y="0"/>
            <a:ext cx="9278471" cy="51435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1043608" y="2057722"/>
            <a:ext cx="2880320" cy="1584176"/>
          </a:xfrm>
          <a:prstGeom prst="wedgeEllipseCallout">
            <a:avLst>
              <a:gd name="adj1" fmla="val -41171"/>
              <a:gd name="adj2" fmla="val 53572"/>
            </a:avLst>
          </a:prstGeom>
          <a:solidFill>
            <a:srgbClr val="FFFF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uống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mát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hè</a:t>
            </a:r>
            <a:r>
              <a:rPr lang="en-US" dirty="0"/>
              <a:t>? (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0614" y="2276957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UTM Avo" panose="02040603050506020204"/>
              </a:rPr>
              <a:t>Câu</a:t>
            </a:r>
            <a:r>
              <a:rPr lang="en-US" dirty="0">
                <a:solidFill>
                  <a:srgbClr val="C00000"/>
                </a:solidFill>
                <a:latin typeface="UTM Avo" panose="02040603050506020204"/>
              </a:rPr>
              <a:t> 2: </a:t>
            </a:r>
            <a:r>
              <a:rPr lang="en-US" dirty="0" err="1">
                <a:solidFill>
                  <a:srgbClr val="C00000"/>
                </a:solidFill>
                <a:latin typeface="UTM Avo" panose="02040603050506020204"/>
              </a:rPr>
              <a:t>Đây</a:t>
            </a:r>
            <a:r>
              <a:rPr lang="en-US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/>
              </a:rPr>
              <a:t>là</a:t>
            </a:r>
            <a:r>
              <a:rPr lang="en-US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/>
              </a:rPr>
              <a:t>hoạt</a:t>
            </a:r>
            <a:r>
              <a:rPr lang="en-US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/>
              </a:rPr>
              <a:t>động</a:t>
            </a:r>
            <a:r>
              <a:rPr lang="en-US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/>
              </a:rPr>
              <a:t>các</a:t>
            </a:r>
            <a:r>
              <a:rPr lang="en-US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/>
              </a:rPr>
              <a:t>bạn</a:t>
            </a:r>
            <a:r>
              <a:rPr lang="en-US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/>
              </a:rPr>
              <a:t>nhỏ</a:t>
            </a:r>
            <a:r>
              <a:rPr lang="en-US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/>
              </a:rPr>
              <a:t>rất</a:t>
            </a:r>
            <a:r>
              <a:rPr lang="en-US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/>
              </a:rPr>
              <a:t>thích</a:t>
            </a:r>
            <a:r>
              <a:rPr lang="en-US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/>
              </a:rPr>
              <a:t>khi</a:t>
            </a:r>
            <a:r>
              <a:rPr lang="en-US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/>
              </a:rPr>
              <a:t>đi</a:t>
            </a:r>
            <a:r>
              <a:rPr lang="en-US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/>
              </a:rPr>
              <a:t>ra</a:t>
            </a:r>
            <a:r>
              <a:rPr lang="en-US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/>
              </a:rPr>
              <a:t>biển</a:t>
            </a:r>
            <a:r>
              <a:rPr lang="en-US" dirty="0">
                <a:solidFill>
                  <a:srgbClr val="C00000"/>
                </a:solidFill>
                <a:latin typeface="UTM Avo" panose="02040603050506020204"/>
              </a:rPr>
              <a:t>?</a:t>
            </a:r>
          </a:p>
          <a:p>
            <a:r>
              <a:rPr lang="en-US" dirty="0">
                <a:solidFill>
                  <a:srgbClr val="C00000"/>
                </a:solidFill>
                <a:latin typeface="UTM Avo" panose="02040603050506020204"/>
              </a:rPr>
              <a:t>       </a:t>
            </a:r>
            <a:r>
              <a:rPr lang="en-US" dirty="0" smtClean="0">
                <a:solidFill>
                  <a:srgbClr val="C00000"/>
                </a:solidFill>
                <a:latin typeface="UTM Avo" panose="02040603050506020204"/>
              </a:rPr>
              <a:t>m/t/b/ắ/ể/n/</a:t>
            </a:r>
            <a:r>
              <a:rPr lang="en-US" dirty="0" err="1" smtClean="0">
                <a:solidFill>
                  <a:srgbClr val="C00000"/>
                </a:solidFill>
                <a:latin typeface="UTM Avo" panose="02040603050506020204"/>
              </a:rPr>
              <a:t>i</a:t>
            </a:r>
            <a:endParaRPr lang="en-US" dirty="0">
              <a:solidFill>
                <a:srgbClr val="C00000"/>
              </a:solidFill>
              <a:effectLst/>
              <a:latin typeface="UTM Avo" panose="02040603050506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31226" y="219235"/>
            <a:ext cx="2160240" cy="1056371"/>
          </a:xfrm>
          <a:prstGeom prst="ellipse">
            <a:avLst/>
          </a:prstGeom>
          <a:solidFill>
            <a:srgbClr val="FF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11236" y="506136"/>
            <a:ext cx="2448272" cy="48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ắm</a:t>
            </a:r>
            <a:r>
              <a:rPr lang="en-US" sz="2400" b="1" dirty="0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endParaRPr lang="en-US" sz="24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203848" y="219235"/>
            <a:ext cx="3384376" cy="1056371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84487"/>
            <a:ext cx="3384376" cy="2027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899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057" t="22728" r="27166" b="19318"/>
          <a:stretch/>
        </p:blipFill>
        <p:spPr>
          <a:xfrm>
            <a:off x="-1" y="0"/>
            <a:ext cx="9278471" cy="51435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1043608" y="1275605"/>
            <a:ext cx="6624736" cy="2592289"/>
          </a:xfrm>
          <a:prstGeom prst="wedgeEllipseCallout">
            <a:avLst>
              <a:gd name="adj1" fmla="val -46563"/>
              <a:gd name="adj2" fmla="val 41531"/>
            </a:avLst>
          </a:prstGeom>
          <a:solidFill>
            <a:srgbClr val="FFFF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uống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mát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hè</a:t>
            </a:r>
            <a:r>
              <a:rPr lang="en-US" dirty="0"/>
              <a:t>? (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7664" y="1781742"/>
            <a:ext cx="59886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UTM Avo" panose="02040603050506020204"/>
              </a:rPr>
              <a:t>Câu</a:t>
            </a:r>
            <a:r>
              <a:rPr lang="en-US" sz="2000" dirty="0">
                <a:latin typeface="UTM Avo" panose="02040603050506020204"/>
              </a:rPr>
              <a:t> 3: </a:t>
            </a:r>
            <a:r>
              <a:rPr lang="en-US" sz="2000" dirty="0" err="1">
                <a:latin typeface="UTM Avo" panose="02040603050506020204"/>
              </a:rPr>
              <a:t>Bạn</a:t>
            </a:r>
            <a:r>
              <a:rPr lang="en-US" sz="2000" dirty="0">
                <a:latin typeface="UTM Avo" panose="02040603050506020204"/>
              </a:rPr>
              <a:t> Mai </a:t>
            </a:r>
            <a:r>
              <a:rPr lang="en-US" sz="2000" dirty="0" err="1">
                <a:latin typeface="UTM Avo" panose="02040603050506020204"/>
              </a:rPr>
              <a:t>khi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viết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câu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đã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sử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dụng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sai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một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dấu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câu</a:t>
            </a:r>
            <a:r>
              <a:rPr lang="en-US" sz="2000" dirty="0">
                <a:latin typeface="UTM Avo" panose="02040603050506020204"/>
              </a:rPr>
              <a:t>. </a:t>
            </a:r>
            <a:r>
              <a:rPr lang="en-US" sz="2000" dirty="0" err="1">
                <a:latin typeface="UTM Avo" panose="02040603050506020204"/>
              </a:rPr>
              <a:t>Em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hãy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tìm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dấu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câu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bạn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viết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sai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và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sửa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lại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cho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bạn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nhé</a:t>
            </a:r>
            <a:r>
              <a:rPr lang="en-US" sz="2000" dirty="0">
                <a:latin typeface="UTM Avo" panose="02040603050506020204"/>
              </a:rPr>
              <a:t>!</a:t>
            </a:r>
          </a:p>
          <a:p>
            <a:r>
              <a:rPr lang="en-US" sz="2000" dirty="0" err="1">
                <a:solidFill>
                  <a:srgbClr val="C00000"/>
                </a:solidFill>
                <a:latin typeface="UTM Avo" panose="02040603050506020204"/>
              </a:rPr>
              <a:t>Hè</a:t>
            </a:r>
            <a:r>
              <a:rPr lang="en-US" sz="2000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/>
              </a:rPr>
              <a:t>năm</a:t>
            </a:r>
            <a:r>
              <a:rPr lang="en-US" sz="2000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/>
              </a:rPr>
              <a:t>ngoái</a:t>
            </a:r>
            <a:r>
              <a:rPr lang="en-US" sz="2000" dirty="0">
                <a:solidFill>
                  <a:srgbClr val="C00000"/>
                </a:solidFill>
                <a:latin typeface="UTM Avo" panose="02040603050506020204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/>
              </a:rPr>
              <a:t>mẹ</a:t>
            </a:r>
            <a:r>
              <a:rPr lang="en-US" sz="2000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/>
              </a:rPr>
              <a:t>tớ</a:t>
            </a:r>
            <a:r>
              <a:rPr lang="en-US" sz="2000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/>
              </a:rPr>
              <a:t>đi</a:t>
            </a:r>
            <a:r>
              <a:rPr lang="en-US" sz="2000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/>
              </a:rPr>
              <a:t>biển</a:t>
            </a:r>
            <a:r>
              <a:rPr lang="en-US" sz="2000" dirty="0">
                <a:solidFill>
                  <a:srgbClr val="C00000"/>
                </a:solidFill>
                <a:latin typeface="UTM Avo" panose="02040603050506020204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/>
              </a:rPr>
              <a:t>Tớ</a:t>
            </a:r>
            <a:r>
              <a:rPr lang="en-US" sz="2000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/>
              </a:rPr>
              <a:t>đã</a:t>
            </a:r>
            <a:r>
              <a:rPr lang="en-US" sz="2000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/>
              </a:rPr>
              <a:t>được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/>
              </a:rPr>
              <a:t> .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/>
              </a:rPr>
              <a:t>tắm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/>
              </a:rPr>
              <a:t>biển</a:t>
            </a:r>
            <a:r>
              <a:rPr lang="en-US" sz="2000" dirty="0">
                <a:solidFill>
                  <a:srgbClr val="C00000"/>
                </a:solidFill>
                <a:latin typeface="UTM Avo" panose="02040603050506020204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/>
              </a:rPr>
              <a:t>đi</a:t>
            </a:r>
            <a:r>
              <a:rPr lang="en-US" sz="2000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/>
              </a:rPr>
              <a:t>nhặt</a:t>
            </a:r>
            <a:r>
              <a:rPr lang="en-US" sz="2000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/>
              </a:rPr>
              <a:t>vỏ</a:t>
            </a:r>
            <a:r>
              <a:rPr lang="en-US" sz="2000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/>
              </a:rPr>
              <a:t>sò</a:t>
            </a:r>
            <a:r>
              <a:rPr lang="en-US" sz="2000" dirty="0">
                <a:solidFill>
                  <a:srgbClr val="C00000"/>
                </a:solidFill>
                <a:latin typeface="UTM Avo" panose="02040603050506020204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/>
              </a:rPr>
              <a:t>xây</a:t>
            </a:r>
            <a:r>
              <a:rPr lang="en-US" sz="2000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/>
              </a:rPr>
              <a:t>lâu</a:t>
            </a:r>
            <a:r>
              <a:rPr lang="en-US" sz="2000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/>
              </a:rPr>
              <a:t>đài</a:t>
            </a:r>
            <a:r>
              <a:rPr lang="en-US" sz="2000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/>
              </a:rPr>
              <a:t>cát</a:t>
            </a:r>
            <a:r>
              <a:rPr lang="en-US" sz="2000" dirty="0">
                <a:solidFill>
                  <a:srgbClr val="C00000"/>
                </a:solidFill>
                <a:latin typeface="UTM Avo" panose="02040603050506020204"/>
              </a:rPr>
              <a:t>, …</a:t>
            </a:r>
          </a:p>
        </p:txBody>
      </p:sp>
      <p:sp>
        <p:nvSpPr>
          <p:cNvPr id="8" name="Oval 7"/>
          <p:cNvSpPr/>
          <p:nvPr/>
        </p:nvSpPr>
        <p:spPr>
          <a:xfrm>
            <a:off x="6731226" y="219235"/>
            <a:ext cx="2160240" cy="1056371"/>
          </a:xfrm>
          <a:prstGeom prst="ellipse">
            <a:avLst/>
          </a:prstGeom>
          <a:solidFill>
            <a:srgbClr val="FF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3203848" y="219235"/>
            <a:ext cx="3384376" cy="1056371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72200" y="2583411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008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=""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="" xmlns:a16="http://schemas.microsoft.com/office/drawing/2014/main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8" y="1017270"/>
            <a:ext cx="7351945" cy="3276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1876764" y="2332039"/>
            <a:ext cx="52692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>
                <a:solidFill>
                  <a:srgbClr val="FF00FF"/>
                </a:solidFill>
                <a:latin typeface="HP-087" panose="020B0803050302020204" pitchFamily="34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20192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0145" y="2480914"/>
            <a:ext cx="6858000" cy="124182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 t="3" b="15726"/>
          <a:stretch>
            <a:fillRect/>
          </a:stretch>
        </p:blipFill>
        <p:spPr>
          <a:xfrm>
            <a:off x="-2438" y="1939"/>
            <a:ext cx="9143725" cy="5143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55969" y="191844"/>
            <a:ext cx="8066938" cy="4613854"/>
          </a:xfrm>
          <a:prstGeom prst="rect">
            <a:avLst/>
          </a:prstGeom>
        </p:spPr>
      </p:pic>
      <p:sp>
        <p:nvSpPr>
          <p:cNvPr id="13" name="Flowchart: Terminator 12">
            <a:extLst>
              <a:ext uri="{FF2B5EF4-FFF2-40B4-BE49-F238E27FC236}">
                <a16:creationId xmlns="" xmlns:a16="http://schemas.microsoft.com/office/drawing/2014/main" id="{7F8F3850-059A-425D-A833-AFD488FF7AF3}"/>
              </a:ext>
            </a:extLst>
          </p:cNvPr>
          <p:cNvSpPr/>
          <p:nvPr/>
        </p:nvSpPr>
        <p:spPr>
          <a:xfrm>
            <a:off x="2560994" y="453755"/>
            <a:ext cx="4016861" cy="552642"/>
          </a:xfrm>
          <a:prstGeom prst="flowChartTerminator">
            <a:avLst/>
          </a:prstGeom>
          <a:solidFill>
            <a:srgbClr val="EFF5FB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68" tIns="34284" rIns="68568" bIns="34284" rtlCol="0" anchor="ctr"/>
          <a:lstStyle/>
          <a:p>
            <a:pPr algn="ctr" defTabSz="685677">
              <a:defRPr/>
            </a:pPr>
            <a:r>
              <a:rPr lang="en-US" sz="3300" b="1" dirty="0" err="1">
                <a:solidFill>
                  <a:srgbClr val="002060"/>
                </a:solidFill>
                <a:cs typeface="#9Slide03 Arima Madurai ExtraBo" panose="00000900000000000000" pitchFamily="2" charset="0"/>
              </a:rPr>
              <a:t>Yêu</a:t>
            </a:r>
            <a:r>
              <a:rPr lang="en-US" sz="3300" b="1" dirty="0">
                <a:solidFill>
                  <a:srgbClr val="002060"/>
                </a:solidFill>
                <a:cs typeface="#9Slide03 Arima Madurai ExtraBo" panose="00000900000000000000" pitchFamily="2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cs typeface="#9Slide03 Arima Madurai ExtraBo" panose="00000900000000000000" pitchFamily="2" charset="0"/>
              </a:rPr>
              <a:t>cầu</a:t>
            </a:r>
            <a:r>
              <a:rPr lang="en-US" sz="3300" b="1" dirty="0">
                <a:solidFill>
                  <a:srgbClr val="002060"/>
                </a:solidFill>
                <a:cs typeface="#9Slide03 Arima Madurai ExtraBo" panose="00000900000000000000" pitchFamily="2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cs typeface="#9Slide03 Arima Madurai ExtraBo" panose="00000900000000000000" pitchFamily="2" charset="0"/>
              </a:rPr>
              <a:t>cần</a:t>
            </a:r>
            <a:r>
              <a:rPr lang="en-US" sz="3300" b="1" dirty="0">
                <a:solidFill>
                  <a:srgbClr val="002060"/>
                </a:solidFill>
                <a:cs typeface="#9Slide03 Arima Madurai ExtraBo" panose="00000900000000000000" pitchFamily="2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cs typeface="#9Slide03 Arima Madurai ExtraBo" panose="00000900000000000000" pitchFamily="2" charset="0"/>
              </a:rPr>
              <a:t>đạt</a:t>
            </a:r>
            <a:endParaRPr lang="en-US" sz="3300" b="1" dirty="0">
              <a:solidFill>
                <a:srgbClr val="002060"/>
              </a:solidFill>
              <a:cs typeface="#9Slide03 Arima Madurai ExtraBo" panose="000009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1D45D70-BF16-405B-871F-CA45656E5F3B}"/>
              </a:ext>
            </a:extLst>
          </p:cNvPr>
          <p:cNvGrpSpPr/>
          <p:nvPr/>
        </p:nvGrpSpPr>
        <p:grpSpPr>
          <a:xfrm>
            <a:off x="900488" y="1092135"/>
            <a:ext cx="7496547" cy="1261500"/>
            <a:chOff x="887951" y="413357"/>
            <a:chExt cx="9995396" cy="1682000"/>
          </a:xfrm>
        </p:grpSpPr>
        <p:pic>
          <p:nvPicPr>
            <p:cNvPr id="15" name="Picture 14" descr="Cute happy smiling book Royalty Free Vector Image">
              <a:extLst>
                <a:ext uri="{FF2B5EF4-FFF2-40B4-BE49-F238E27FC236}">
                  <a16:creationId xmlns="" xmlns:a16="http://schemas.microsoft.com/office/drawing/2014/main" id="{6364D39F-5D7D-48D7-B085-7C6C6343E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100" y1="48148" x2="49300" y2="47778"/>
                          <a14:foregroundMark x1="49300" y1="47778" x2="71100" y2="50463"/>
                          <a14:foregroundMark x1="50400" y1="46759" x2="51300" y2="54259"/>
                          <a14:foregroundMark x1="49400" y1="47130" x2="41400" y2="46296"/>
                          <a14:foregroundMark x1="41400" y1="46296" x2="37400" y2="53426"/>
                          <a14:foregroundMark x1="37400" y1="53426" x2="42200" y2="60185"/>
                          <a14:foregroundMark x1="42200" y1="60185" x2="53300" y2="57593"/>
                          <a14:foregroundMark x1="53300" y1="57593" x2="60500" y2="50278"/>
                          <a14:foregroundMark x1="60500" y1="50278" x2="62900" y2="43519"/>
                          <a14:foregroundMark x1="62900" y1="43519" x2="49500" y2="47870"/>
                          <a14:foregroundMark x1="49500" y1="47870" x2="42300" y2="56111"/>
                          <a14:foregroundMark x1="42300" y1="56111" x2="52100" y2="54907"/>
                          <a14:foregroundMark x1="52100" y1="54907" x2="66900" y2="48519"/>
                          <a14:foregroundMark x1="66900" y1="48519" x2="67100" y2="48333"/>
                          <a14:foregroundMark x1="50200" y1="47130" x2="42300" y2="45926"/>
                          <a14:foregroundMark x1="42300" y1="45926" x2="37300" y2="51852"/>
                          <a14:foregroundMark x1="37300" y1="51852" x2="39400" y2="57407"/>
                          <a14:foregroundMark x1="35800" y1="48519" x2="38700" y2="56852"/>
                          <a14:foregroundMark x1="40200" y1="44815" x2="48000" y2="43519"/>
                          <a14:foregroundMark x1="48000" y1="43519" x2="50600" y2="48148"/>
                          <a14:foregroundMark x1="64000" y1="43241" x2="71800" y2="45833"/>
                          <a14:foregroundMark x1="71800" y1="45833" x2="73800" y2="49630"/>
                          <a14:foregroundMark x1="60000" y1="55093" x2="67700" y2="56852"/>
                          <a14:foregroundMark x1="67700" y1="56852" x2="72700" y2="51389"/>
                          <a14:foregroundMark x1="62300" y1="51944" x2="67300" y2="57037"/>
                          <a14:foregroundMark x1="63600" y1="57407" x2="71300" y2="55185"/>
                          <a14:foregroundMark x1="71300" y1="55185" x2="73000" y2="52778"/>
                          <a14:foregroundMark x1="80100" y1="48148" x2="80100" y2="48148"/>
                          <a14:foregroundMark x1="79600" y1="45370" x2="80700" y2="48333"/>
                          <a14:foregroundMark x1="77100" y1="53704" x2="79600" y2="50463"/>
                          <a14:foregroundMark x1="18500" y1="47963" x2="21000" y2="52778"/>
                          <a14:foregroundMark x1="40600" y1="76111" x2="41200" y2="76111"/>
                          <a14:foregroundMark x1="69600" y1="72685" x2="69600" y2="72685"/>
                          <a14:foregroundMark x1="69600" y1="72685" x2="69600" y2="72685"/>
                          <a14:foregroundMark x1="50800" y1="49815" x2="57700" y2="5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951" y="413357"/>
              <a:ext cx="1349555" cy="168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2B4FDD4-2861-4472-9607-00D2E10B1D1A}"/>
                </a:ext>
              </a:extLst>
            </p:cNvPr>
            <p:cNvSpPr txBox="1"/>
            <p:nvPr/>
          </p:nvSpPr>
          <p:spPr>
            <a:xfrm>
              <a:off x="2103528" y="641422"/>
              <a:ext cx="8779819" cy="1225868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nl-NL" sz="2400" b="1" dirty="0">
                  <a:solidFill>
                    <a:srgbClr val="FF0000"/>
                  </a:solidFill>
                </a:rPr>
                <a:t>Tìm được các từ ngữ về mùa hè, đặt câu với một trong các từ ngữ tìm được.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Rectangle: Rounded Corners 4">
            <a:extLst>
              <a:ext uri="{FF2B5EF4-FFF2-40B4-BE49-F238E27FC236}">
                <a16:creationId xmlns="" xmlns:a16="http://schemas.microsoft.com/office/drawing/2014/main" id="{DC03A7B5-C74A-467F-AFE6-F6541FC41C13}"/>
              </a:ext>
            </a:extLst>
          </p:cNvPr>
          <p:cNvSpPr/>
          <p:nvPr/>
        </p:nvSpPr>
        <p:spPr>
          <a:xfrm>
            <a:off x="1872527" y="2661257"/>
            <a:ext cx="6584864" cy="130247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lIns="68568" tIns="34284" rIns="68568" bIns="34284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Hiểu được tác dụng của dấu hai chấm và vận dụng sử dụng dấu hai chấm cho phù hợp khi viết câu hay đoạn văn.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" name="Picture 19" descr="Cute happy smiling book Royalty Free Vector Image">
            <a:extLst>
              <a:ext uri="{FF2B5EF4-FFF2-40B4-BE49-F238E27FC236}">
                <a16:creationId xmlns="" xmlns:a16="http://schemas.microsoft.com/office/drawing/2014/main" id="{6364D39F-5D7D-48D7-B085-7C6C6343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7100" y1="48148" x2="49300" y2="47778"/>
                        <a14:foregroundMark x1="49300" y1="47778" x2="71100" y2="50463"/>
                        <a14:foregroundMark x1="50400" y1="46759" x2="51300" y2="54259"/>
                        <a14:foregroundMark x1="49400" y1="47130" x2="41400" y2="46296"/>
                        <a14:foregroundMark x1="41400" y1="46296" x2="37400" y2="53426"/>
                        <a14:foregroundMark x1="37400" y1="53426" x2="42200" y2="60185"/>
                        <a14:foregroundMark x1="42200" y1="60185" x2="53300" y2="57593"/>
                        <a14:foregroundMark x1="53300" y1="57593" x2="60500" y2="50278"/>
                        <a14:foregroundMark x1="60500" y1="50278" x2="62900" y2="43519"/>
                        <a14:foregroundMark x1="62900" y1="43519" x2="49500" y2="47870"/>
                        <a14:foregroundMark x1="49500" y1="47870" x2="42300" y2="56111"/>
                        <a14:foregroundMark x1="42300" y1="56111" x2="52100" y2="54907"/>
                        <a14:foregroundMark x1="52100" y1="54907" x2="66900" y2="48519"/>
                        <a14:foregroundMark x1="66900" y1="48519" x2="67100" y2="48333"/>
                        <a14:foregroundMark x1="50200" y1="47130" x2="42300" y2="45926"/>
                        <a14:foregroundMark x1="42300" y1="45926" x2="37300" y2="51852"/>
                        <a14:foregroundMark x1="37300" y1="51852" x2="39400" y2="57407"/>
                        <a14:foregroundMark x1="35800" y1="48519" x2="38700" y2="56852"/>
                        <a14:foregroundMark x1="40200" y1="44815" x2="48000" y2="43519"/>
                        <a14:foregroundMark x1="48000" y1="43519" x2="50600" y2="48148"/>
                        <a14:foregroundMark x1="64000" y1="43241" x2="71800" y2="45833"/>
                        <a14:foregroundMark x1="71800" y1="45833" x2="73800" y2="49630"/>
                        <a14:foregroundMark x1="60000" y1="55093" x2="67700" y2="56852"/>
                        <a14:foregroundMark x1="67700" y1="56852" x2="72700" y2="51389"/>
                        <a14:foregroundMark x1="62300" y1="51944" x2="67300" y2="57037"/>
                        <a14:foregroundMark x1="63600" y1="57407" x2="71300" y2="55185"/>
                        <a14:foregroundMark x1="71300" y1="55185" x2="73000" y2="52778"/>
                        <a14:foregroundMark x1="80100" y1="48148" x2="80100" y2="48148"/>
                        <a14:foregroundMark x1="79600" y1="45370" x2="80700" y2="48333"/>
                        <a14:foregroundMark x1="77100" y1="53704" x2="79600" y2="50463"/>
                        <a14:foregroundMark x1="18500" y1="47963" x2="21000" y2="52778"/>
                        <a14:foregroundMark x1="40600" y1="76111" x2="41200" y2="76111"/>
                        <a14:foregroundMark x1="69600" y1="72685" x2="69600" y2="72685"/>
                        <a14:foregroundMark x1="69600" y1="72685" x2="69600" y2="72685"/>
                        <a14:foregroundMark x1="50800" y1="49815" x2="57700" y2="5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48" y="2573688"/>
            <a:ext cx="1012166" cy="126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9013247">
            <a:off x="292609" y="416944"/>
            <a:ext cx="1835354" cy="65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=""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Google Shape;416;p36"/>
          <p:cNvSpPr/>
          <p:nvPr/>
        </p:nvSpPr>
        <p:spPr>
          <a:xfrm>
            <a:off x="5301771" y="1985392"/>
            <a:ext cx="2592089" cy="245856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8" name="Google Shape;418;p36"/>
          <p:cNvSpPr/>
          <p:nvPr/>
        </p:nvSpPr>
        <p:spPr>
          <a:xfrm>
            <a:off x="971600" y="1985392"/>
            <a:ext cx="2592089" cy="2458566"/>
          </a:xfrm>
          <a:prstGeom prst="ellipse">
            <a:avLst/>
          </a:prstGeom>
          <a:solidFill>
            <a:srgbClr val="EC373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9" name="Google Shape;419;p36"/>
          <p:cNvSpPr/>
          <p:nvPr/>
        </p:nvSpPr>
        <p:spPr>
          <a:xfrm>
            <a:off x="3163448" y="1357858"/>
            <a:ext cx="2592089" cy="24585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10" name="Google Shape;426;p36"/>
          <p:cNvSpPr txBox="1">
            <a:spLocks/>
          </p:cNvSpPr>
          <p:nvPr/>
        </p:nvSpPr>
        <p:spPr>
          <a:xfrm>
            <a:off x="3219096" y="2264376"/>
            <a:ext cx="2426227" cy="59147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Hoàn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thành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bài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Google Shape;423;p36"/>
          <p:cNvSpPr txBox="1">
            <a:spLocks/>
          </p:cNvSpPr>
          <p:nvPr/>
        </p:nvSpPr>
        <p:spPr>
          <a:xfrm>
            <a:off x="1045903" y="2926809"/>
            <a:ext cx="2376082" cy="54604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rgbClr val="FFFFFF"/>
                </a:solidFill>
              </a:rPr>
              <a:t>Xem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lại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bài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đã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học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2" name="Google Shape;417;p36"/>
          <p:cNvSpPr txBox="1">
            <a:spLocks/>
          </p:cNvSpPr>
          <p:nvPr/>
        </p:nvSpPr>
        <p:spPr>
          <a:xfrm>
            <a:off x="5508244" y="2922708"/>
            <a:ext cx="2179144" cy="59269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600" dirty="0" smtClean="0">
                <a:solidFill>
                  <a:srgbClr val="FFFFFF"/>
                </a:solidFill>
              </a:rPr>
              <a:t>Chuẩn bị bài mới</a:t>
            </a:r>
            <a:endParaRPr lang="vi-VN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3575" y="-1085850"/>
            <a:ext cx="13011150" cy="73152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115616" y="1347614"/>
            <a:ext cx="6961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326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3575" y="-1085850"/>
            <a:ext cx="13011150" cy="73152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E4045E8F-4702-FA05-A08F-AC8F30DB76A8}"/>
              </a:ext>
            </a:extLst>
          </p:cNvPr>
          <p:cNvSpPr/>
          <p:nvPr/>
        </p:nvSpPr>
        <p:spPr>
          <a:xfrm>
            <a:off x="755576" y="1203598"/>
            <a:ext cx="8064896" cy="1594179"/>
          </a:xfrm>
          <a:prstGeom prst="roundRect">
            <a:avLst/>
          </a:prstGeom>
          <a:noFill/>
          <a:ln w="38100">
            <a:solidFill>
              <a:srgbClr val="31ADB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Nhớ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Tạm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biệt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mùa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hè</a:t>
            </a:r>
            <a:endParaRPr lang="en-US" sz="3200" dirty="0" smtClean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Trả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hỏi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kì</a:t>
            </a:r>
            <a:r>
              <a:rPr lang="en-US" sz="3200" dirty="0" smtClean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nghỉ</a:t>
            </a:r>
            <a:r>
              <a:rPr lang="en-US" sz="3200" dirty="0" smtClean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hè</a:t>
            </a:r>
            <a:r>
              <a:rPr lang="en-US" sz="3200" dirty="0" smtClean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Diệu</a:t>
            </a:r>
            <a:r>
              <a:rPr lang="en-US" sz="3200" dirty="0" smtClean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>
            <a:extLst>
              <a:ext uri="{FF2B5EF4-FFF2-40B4-BE49-F238E27FC236}">
                <a16:creationId xmlns=""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699"/>
            <a:ext cx="9144000" cy="538319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3D4BC7E-2A04-4770-F69D-BCC09556189E}"/>
              </a:ext>
            </a:extLst>
          </p:cNvPr>
          <p:cNvSpPr txBox="1"/>
          <p:nvPr/>
        </p:nvSpPr>
        <p:spPr>
          <a:xfrm>
            <a:off x="755576" y="341243"/>
            <a:ext cx="8254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	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	</a:t>
            </a:r>
            <a:r>
              <a:rPr lang="el-GR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κ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áng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	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2C16FBC0-0DFA-405E-27F6-AEA0C1274735}"/>
              </a:ext>
            </a:extLst>
          </p:cNvPr>
          <p:cNvSpPr txBox="1"/>
          <p:nvPr/>
        </p:nvSpPr>
        <p:spPr>
          <a:xfrm>
            <a:off x="3131840" y="987574"/>
            <a:ext cx="259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</a:rPr>
              <a:t>T</a:t>
            </a:r>
            <a:r>
              <a:rPr lang="el-GR" sz="3600" b="1">
                <a:solidFill>
                  <a:schemeClr val="bg1"/>
                </a:solidFill>
                <a:latin typeface="HP001 4 hàng" panose="020B0603050302020204" pitchFamily="34" charset="0"/>
              </a:rPr>
              <a:t>Η</a:t>
            </a:r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</a:rPr>
              <a:t>Ğng V</a:t>
            </a:r>
            <a:r>
              <a:rPr lang="el-GR" sz="3600" b="1">
                <a:solidFill>
                  <a:schemeClr val="bg1"/>
                </a:solidFill>
                <a:latin typeface="HP001 4 hàng" panose="020B0603050302020204" pitchFamily="34" charset="0"/>
              </a:rPr>
              <a:t>Η</a:t>
            </a:r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</a:rPr>
              <a:t>İ</a:t>
            </a:r>
            <a:r>
              <a:rPr lang="el-GR" sz="3600" b="1">
                <a:solidFill>
                  <a:schemeClr val="bg1"/>
                </a:solidFill>
                <a:latin typeface="HP001 4 hàng" panose="020B0603050302020204" pitchFamily="34" charset="0"/>
              </a:rPr>
              <a:t>Ι</a:t>
            </a:r>
            <a:endParaRPr lang="en-US" sz="36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0C3AFE64-B622-5090-3569-96CCBCE47581}"/>
              </a:ext>
            </a:extLst>
          </p:cNvPr>
          <p:cNvSpPr txBox="1"/>
          <p:nvPr/>
        </p:nvSpPr>
        <p:spPr>
          <a:xfrm>
            <a:off x="3276538" y="1734883"/>
            <a:ext cx="259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Luyện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tập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B13955B-14B7-C246-13AC-F2588575B6B7}"/>
              </a:ext>
            </a:extLst>
          </p:cNvPr>
          <p:cNvSpPr txBox="1"/>
          <p:nvPr/>
        </p:nvSpPr>
        <p:spPr>
          <a:xfrm>
            <a:off x="1043608" y="2404571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Mở</a:t>
            </a:r>
            <a:r>
              <a:rPr 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rộng</a:t>
            </a:r>
            <a:r>
              <a:rPr 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vốn</a:t>
            </a:r>
            <a:r>
              <a:rPr 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từ</a:t>
            </a:r>
            <a:r>
              <a:rPr 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về</a:t>
            </a:r>
            <a:r>
              <a:rPr 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mùa</a:t>
            </a:r>
            <a:r>
              <a:rPr 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hè</a:t>
            </a:r>
            <a:r>
              <a:rPr 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62B3C9D-583C-2934-7708-52FE4FEC2BE8}"/>
              </a:ext>
            </a:extLst>
          </p:cNvPr>
          <p:cNvSpPr txBox="1"/>
          <p:nvPr/>
        </p:nvSpPr>
        <p:spPr>
          <a:xfrm>
            <a:off x="5756887" y="3798211"/>
            <a:ext cx="162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S/40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B13955B-14B7-C246-13AC-F2588575B6B7}"/>
              </a:ext>
            </a:extLst>
          </p:cNvPr>
          <p:cNvSpPr txBox="1"/>
          <p:nvPr/>
        </p:nvSpPr>
        <p:spPr>
          <a:xfrm>
            <a:off x="1259632" y="311677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Dấu</a:t>
            </a:r>
            <a:r>
              <a:rPr 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chấm</a:t>
            </a:r>
            <a:endParaRPr lang="en-US" sz="3600" b="1" dirty="0" smtClean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2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0145" y="2480914"/>
            <a:ext cx="6858000" cy="124182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 t="3" b="15726"/>
          <a:stretch>
            <a:fillRect/>
          </a:stretch>
        </p:blipFill>
        <p:spPr>
          <a:xfrm>
            <a:off x="-2438" y="1939"/>
            <a:ext cx="9143725" cy="5143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55969" y="191844"/>
            <a:ext cx="8066938" cy="4613854"/>
          </a:xfrm>
          <a:prstGeom prst="rect">
            <a:avLst/>
          </a:prstGeom>
        </p:spPr>
      </p:pic>
      <p:sp>
        <p:nvSpPr>
          <p:cNvPr id="13" name="Flowchart: Terminator 12">
            <a:extLst>
              <a:ext uri="{FF2B5EF4-FFF2-40B4-BE49-F238E27FC236}">
                <a16:creationId xmlns="" xmlns:a16="http://schemas.microsoft.com/office/drawing/2014/main" id="{7F8F3850-059A-425D-A833-AFD488FF7AF3}"/>
              </a:ext>
            </a:extLst>
          </p:cNvPr>
          <p:cNvSpPr/>
          <p:nvPr/>
        </p:nvSpPr>
        <p:spPr>
          <a:xfrm>
            <a:off x="2560994" y="453755"/>
            <a:ext cx="4016861" cy="552642"/>
          </a:xfrm>
          <a:prstGeom prst="flowChartTerminator">
            <a:avLst/>
          </a:prstGeom>
          <a:solidFill>
            <a:srgbClr val="EFF5FB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68" tIns="34284" rIns="68568" bIns="34284" rtlCol="0" anchor="ctr"/>
          <a:lstStyle/>
          <a:p>
            <a:pPr algn="ctr" defTabSz="685677">
              <a:defRPr/>
            </a:pPr>
            <a:r>
              <a:rPr lang="en-US" sz="3300" b="1" dirty="0" err="1">
                <a:solidFill>
                  <a:srgbClr val="002060"/>
                </a:solidFill>
                <a:cs typeface="#9Slide03 Arima Madurai ExtraBo" panose="00000900000000000000" pitchFamily="2" charset="0"/>
              </a:rPr>
              <a:t>Yêu</a:t>
            </a:r>
            <a:r>
              <a:rPr lang="en-US" sz="3300" b="1" dirty="0">
                <a:solidFill>
                  <a:srgbClr val="002060"/>
                </a:solidFill>
                <a:cs typeface="#9Slide03 Arima Madurai ExtraBo" panose="00000900000000000000" pitchFamily="2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cs typeface="#9Slide03 Arima Madurai ExtraBo" panose="00000900000000000000" pitchFamily="2" charset="0"/>
              </a:rPr>
              <a:t>cầu</a:t>
            </a:r>
            <a:r>
              <a:rPr lang="en-US" sz="3300" b="1" dirty="0">
                <a:solidFill>
                  <a:srgbClr val="002060"/>
                </a:solidFill>
                <a:cs typeface="#9Slide03 Arima Madurai ExtraBo" panose="00000900000000000000" pitchFamily="2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cs typeface="#9Slide03 Arima Madurai ExtraBo" panose="00000900000000000000" pitchFamily="2" charset="0"/>
              </a:rPr>
              <a:t>cần</a:t>
            </a:r>
            <a:r>
              <a:rPr lang="en-US" sz="3300" b="1" dirty="0">
                <a:solidFill>
                  <a:srgbClr val="002060"/>
                </a:solidFill>
                <a:cs typeface="#9Slide03 Arima Madurai ExtraBo" panose="00000900000000000000" pitchFamily="2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cs typeface="#9Slide03 Arima Madurai ExtraBo" panose="00000900000000000000" pitchFamily="2" charset="0"/>
              </a:rPr>
              <a:t>đạt</a:t>
            </a:r>
            <a:endParaRPr lang="en-US" sz="3300" b="1" dirty="0">
              <a:solidFill>
                <a:srgbClr val="002060"/>
              </a:solidFill>
              <a:cs typeface="#9Slide03 Arima Madurai ExtraBo" panose="000009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1D45D70-BF16-405B-871F-CA45656E5F3B}"/>
              </a:ext>
            </a:extLst>
          </p:cNvPr>
          <p:cNvGrpSpPr/>
          <p:nvPr/>
        </p:nvGrpSpPr>
        <p:grpSpPr>
          <a:xfrm>
            <a:off x="900488" y="1092135"/>
            <a:ext cx="7496547" cy="1261500"/>
            <a:chOff x="887951" y="413357"/>
            <a:chExt cx="9995396" cy="1682000"/>
          </a:xfrm>
        </p:grpSpPr>
        <p:pic>
          <p:nvPicPr>
            <p:cNvPr id="15" name="Picture 14" descr="Cute happy smiling book Royalty Free Vector Image">
              <a:extLst>
                <a:ext uri="{FF2B5EF4-FFF2-40B4-BE49-F238E27FC236}">
                  <a16:creationId xmlns="" xmlns:a16="http://schemas.microsoft.com/office/drawing/2014/main" id="{6364D39F-5D7D-48D7-B085-7C6C6343E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100" y1="48148" x2="49300" y2="47778"/>
                          <a14:foregroundMark x1="49300" y1="47778" x2="71100" y2="50463"/>
                          <a14:foregroundMark x1="50400" y1="46759" x2="51300" y2="54259"/>
                          <a14:foregroundMark x1="49400" y1="47130" x2="41400" y2="46296"/>
                          <a14:foregroundMark x1="41400" y1="46296" x2="37400" y2="53426"/>
                          <a14:foregroundMark x1="37400" y1="53426" x2="42200" y2="60185"/>
                          <a14:foregroundMark x1="42200" y1="60185" x2="53300" y2="57593"/>
                          <a14:foregroundMark x1="53300" y1="57593" x2="60500" y2="50278"/>
                          <a14:foregroundMark x1="60500" y1="50278" x2="62900" y2="43519"/>
                          <a14:foregroundMark x1="62900" y1="43519" x2="49500" y2="47870"/>
                          <a14:foregroundMark x1="49500" y1="47870" x2="42300" y2="56111"/>
                          <a14:foregroundMark x1="42300" y1="56111" x2="52100" y2="54907"/>
                          <a14:foregroundMark x1="52100" y1="54907" x2="66900" y2="48519"/>
                          <a14:foregroundMark x1="66900" y1="48519" x2="67100" y2="48333"/>
                          <a14:foregroundMark x1="50200" y1="47130" x2="42300" y2="45926"/>
                          <a14:foregroundMark x1="42300" y1="45926" x2="37300" y2="51852"/>
                          <a14:foregroundMark x1="37300" y1="51852" x2="39400" y2="57407"/>
                          <a14:foregroundMark x1="35800" y1="48519" x2="38700" y2="56852"/>
                          <a14:foregroundMark x1="40200" y1="44815" x2="48000" y2="43519"/>
                          <a14:foregroundMark x1="48000" y1="43519" x2="50600" y2="48148"/>
                          <a14:foregroundMark x1="64000" y1="43241" x2="71800" y2="45833"/>
                          <a14:foregroundMark x1="71800" y1="45833" x2="73800" y2="49630"/>
                          <a14:foregroundMark x1="60000" y1="55093" x2="67700" y2="56852"/>
                          <a14:foregroundMark x1="67700" y1="56852" x2="72700" y2="51389"/>
                          <a14:foregroundMark x1="62300" y1="51944" x2="67300" y2="57037"/>
                          <a14:foregroundMark x1="63600" y1="57407" x2="71300" y2="55185"/>
                          <a14:foregroundMark x1="71300" y1="55185" x2="73000" y2="52778"/>
                          <a14:foregroundMark x1="80100" y1="48148" x2="80100" y2="48148"/>
                          <a14:foregroundMark x1="79600" y1="45370" x2="80700" y2="48333"/>
                          <a14:foregroundMark x1="77100" y1="53704" x2="79600" y2="50463"/>
                          <a14:foregroundMark x1="18500" y1="47963" x2="21000" y2="52778"/>
                          <a14:foregroundMark x1="40600" y1="76111" x2="41200" y2="76111"/>
                          <a14:foregroundMark x1="69600" y1="72685" x2="69600" y2="72685"/>
                          <a14:foregroundMark x1="69600" y1="72685" x2="69600" y2="72685"/>
                          <a14:foregroundMark x1="50800" y1="49815" x2="57700" y2="5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951" y="413357"/>
              <a:ext cx="1349555" cy="168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2B4FDD4-2861-4472-9607-00D2E10B1D1A}"/>
                </a:ext>
              </a:extLst>
            </p:cNvPr>
            <p:cNvSpPr txBox="1"/>
            <p:nvPr/>
          </p:nvSpPr>
          <p:spPr>
            <a:xfrm>
              <a:off x="2103528" y="641422"/>
              <a:ext cx="8779819" cy="1225868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nl-NL" sz="2400" b="1" dirty="0">
                  <a:solidFill>
                    <a:srgbClr val="FF0000"/>
                  </a:solidFill>
                </a:rPr>
                <a:t>Tìm được các từ ngữ về mùa hè, đặt câu với một trong các từ ngữ tìm được.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Rectangle: Rounded Corners 4">
            <a:extLst>
              <a:ext uri="{FF2B5EF4-FFF2-40B4-BE49-F238E27FC236}">
                <a16:creationId xmlns="" xmlns:a16="http://schemas.microsoft.com/office/drawing/2014/main" id="{DC03A7B5-C74A-467F-AFE6-F6541FC41C13}"/>
              </a:ext>
            </a:extLst>
          </p:cNvPr>
          <p:cNvSpPr/>
          <p:nvPr/>
        </p:nvSpPr>
        <p:spPr>
          <a:xfrm>
            <a:off x="1872527" y="2661257"/>
            <a:ext cx="6584864" cy="130247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lIns="68568" tIns="34284" rIns="68568" bIns="34284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Hiểu được tác dụng của dấu hai chấm và vận dụng sử dụng dấu hai chấm cho phù hợp khi viết câu hay đoạn văn.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" name="Picture 19" descr="Cute happy smiling book Royalty Free Vector Image">
            <a:extLst>
              <a:ext uri="{FF2B5EF4-FFF2-40B4-BE49-F238E27FC236}">
                <a16:creationId xmlns="" xmlns:a16="http://schemas.microsoft.com/office/drawing/2014/main" id="{6364D39F-5D7D-48D7-B085-7C6C6343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7100" y1="48148" x2="49300" y2="47778"/>
                        <a14:foregroundMark x1="49300" y1="47778" x2="71100" y2="50463"/>
                        <a14:foregroundMark x1="50400" y1="46759" x2="51300" y2="54259"/>
                        <a14:foregroundMark x1="49400" y1="47130" x2="41400" y2="46296"/>
                        <a14:foregroundMark x1="41400" y1="46296" x2="37400" y2="53426"/>
                        <a14:foregroundMark x1="37400" y1="53426" x2="42200" y2="60185"/>
                        <a14:foregroundMark x1="42200" y1="60185" x2="53300" y2="57593"/>
                        <a14:foregroundMark x1="53300" y1="57593" x2="60500" y2="50278"/>
                        <a14:foregroundMark x1="60500" y1="50278" x2="62900" y2="43519"/>
                        <a14:foregroundMark x1="62900" y1="43519" x2="49500" y2="47870"/>
                        <a14:foregroundMark x1="49500" y1="47870" x2="42300" y2="56111"/>
                        <a14:foregroundMark x1="42300" y1="56111" x2="52100" y2="54907"/>
                        <a14:foregroundMark x1="52100" y1="54907" x2="66900" y2="48519"/>
                        <a14:foregroundMark x1="66900" y1="48519" x2="67100" y2="48333"/>
                        <a14:foregroundMark x1="50200" y1="47130" x2="42300" y2="45926"/>
                        <a14:foregroundMark x1="42300" y1="45926" x2="37300" y2="51852"/>
                        <a14:foregroundMark x1="37300" y1="51852" x2="39400" y2="57407"/>
                        <a14:foregroundMark x1="35800" y1="48519" x2="38700" y2="56852"/>
                        <a14:foregroundMark x1="40200" y1="44815" x2="48000" y2="43519"/>
                        <a14:foregroundMark x1="48000" y1="43519" x2="50600" y2="48148"/>
                        <a14:foregroundMark x1="64000" y1="43241" x2="71800" y2="45833"/>
                        <a14:foregroundMark x1="71800" y1="45833" x2="73800" y2="49630"/>
                        <a14:foregroundMark x1="60000" y1="55093" x2="67700" y2="56852"/>
                        <a14:foregroundMark x1="67700" y1="56852" x2="72700" y2="51389"/>
                        <a14:foregroundMark x1="62300" y1="51944" x2="67300" y2="57037"/>
                        <a14:foregroundMark x1="63600" y1="57407" x2="71300" y2="55185"/>
                        <a14:foregroundMark x1="71300" y1="55185" x2="73000" y2="52778"/>
                        <a14:foregroundMark x1="80100" y1="48148" x2="80100" y2="48148"/>
                        <a14:foregroundMark x1="79600" y1="45370" x2="80700" y2="48333"/>
                        <a14:foregroundMark x1="77100" y1="53704" x2="79600" y2="50463"/>
                        <a14:foregroundMark x1="18500" y1="47963" x2="21000" y2="52778"/>
                        <a14:foregroundMark x1="40600" y1="76111" x2="41200" y2="76111"/>
                        <a14:foregroundMark x1="69600" y1="72685" x2="69600" y2="72685"/>
                        <a14:foregroundMark x1="69600" y1="72685" x2="69600" y2="72685"/>
                        <a14:foregroundMark x1="50800" y1="49815" x2="57700" y2="5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48" y="2573688"/>
            <a:ext cx="1012166" cy="126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9013247">
            <a:off x="292609" y="416944"/>
            <a:ext cx="1835354" cy="65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3575" y="-1085850"/>
            <a:ext cx="13011150" cy="731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80528" y="555526"/>
            <a:ext cx="957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 1: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mùa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hè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gợi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):</a:t>
            </a:r>
            <a:endParaRPr lang="en-US" sz="2800" b="1" dirty="0">
              <a:solidFill>
                <a:srgbClr val="C00000"/>
              </a:solidFill>
              <a:latin typeface="UTM Avo" panose="02040603050506020204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09388"/>
              </p:ext>
            </p:extLst>
          </p:nvPr>
        </p:nvGraphicFramePr>
        <p:xfrm>
          <a:off x="179512" y="1563638"/>
          <a:ext cx="875708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70">
                  <a:extLst>
                    <a:ext uri="{9D8B030D-6E8A-4147-A177-3AD203B41FA5}">
                      <a16:colId xmlns="" xmlns:a16="http://schemas.microsoft.com/office/drawing/2014/main" val="2316331483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85177345"/>
                    </a:ext>
                  </a:extLst>
                </a:gridCol>
                <a:gridCol w="1702175">
                  <a:extLst>
                    <a:ext uri="{9D8B030D-6E8A-4147-A177-3AD203B41FA5}">
                      <a16:colId xmlns="" xmlns:a16="http://schemas.microsoft.com/office/drawing/2014/main" val="2586641669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1373058093"/>
                    </a:ext>
                  </a:extLst>
                </a:gridCol>
                <a:gridCol w="1726312">
                  <a:extLst>
                    <a:ext uri="{9D8B030D-6E8A-4147-A177-3AD203B41FA5}">
                      <a16:colId xmlns="" xmlns:a16="http://schemas.microsoft.com/office/drawing/2014/main" val="33121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Thời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tiết</a:t>
                      </a:r>
                      <a:endParaRPr lang="en-US" sz="2000" dirty="0">
                        <a:solidFill>
                          <a:srgbClr val="C00000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Đồ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ăn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thức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uống</a:t>
                      </a:r>
                      <a:endParaRPr lang="en-US" sz="2000" dirty="0">
                        <a:solidFill>
                          <a:srgbClr val="C00000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Đồ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dùng</a:t>
                      </a:r>
                      <a:endParaRPr lang="en-US" sz="2000" dirty="0">
                        <a:solidFill>
                          <a:srgbClr val="C00000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Trang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phục</a:t>
                      </a:r>
                      <a:endParaRPr lang="en-US" sz="2000" dirty="0">
                        <a:solidFill>
                          <a:srgbClr val="C00000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Hoạt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động</a:t>
                      </a:r>
                      <a:endParaRPr lang="en-US" sz="2000" dirty="0">
                        <a:solidFill>
                          <a:srgbClr val="C00000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5291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900" b="1" dirty="0" smtClean="0">
                          <a:solidFill>
                            <a:srgbClr val="000099"/>
                          </a:solidFill>
                          <a:latin typeface="UTM Avo" panose="02040603050506020204"/>
                        </a:rPr>
                        <a:t>M: </a:t>
                      </a:r>
                      <a:r>
                        <a:rPr lang="en-US" sz="1900" b="1" dirty="0" err="1" smtClean="0">
                          <a:solidFill>
                            <a:srgbClr val="000099"/>
                          </a:solidFill>
                          <a:latin typeface="UTM Avo" panose="02040603050506020204"/>
                        </a:rPr>
                        <a:t>nóng</a:t>
                      </a:r>
                      <a:r>
                        <a:rPr lang="en-US" sz="1900" b="1" baseline="0" dirty="0" smtClean="0">
                          <a:solidFill>
                            <a:srgbClr val="000099"/>
                          </a:solidFill>
                          <a:latin typeface="UTM Avo" panose="02040603050506020204"/>
                        </a:rPr>
                        <a:t> </a:t>
                      </a:r>
                      <a:r>
                        <a:rPr lang="en-US" sz="1900" b="1" baseline="0" dirty="0" err="1" smtClean="0">
                          <a:solidFill>
                            <a:srgbClr val="000099"/>
                          </a:solidFill>
                          <a:latin typeface="UTM Avo" panose="02040603050506020204"/>
                        </a:rPr>
                        <a:t>nực</a:t>
                      </a:r>
                      <a:endParaRPr lang="en-US" sz="1900" b="1" dirty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900" b="1" dirty="0" err="1" smtClean="0">
                          <a:solidFill>
                            <a:srgbClr val="000099"/>
                          </a:solidFill>
                          <a:latin typeface="UTM Avo" panose="02040603050506020204"/>
                        </a:rPr>
                        <a:t>kem</a:t>
                      </a:r>
                      <a:endParaRPr lang="en-US" sz="1900" b="1" dirty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900" b="1" dirty="0" err="1" smtClean="0">
                          <a:solidFill>
                            <a:srgbClr val="000099"/>
                          </a:solidFill>
                          <a:latin typeface="UTM Avo" panose="02040603050506020204"/>
                        </a:rPr>
                        <a:t>quạt</a:t>
                      </a:r>
                      <a:endParaRPr lang="en-US" sz="1900" b="1" dirty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900" b="1" dirty="0" err="1" smtClean="0">
                          <a:solidFill>
                            <a:srgbClr val="000099"/>
                          </a:solidFill>
                          <a:latin typeface="UTM Avo" panose="02040603050506020204"/>
                        </a:rPr>
                        <a:t>áo</a:t>
                      </a:r>
                      <a:r>
                        <a:rPr lang="en-US" sz="1900" b="1" baseline="0" dirty="0" smtClean="0">
                          <a:solidFill>
                            <a:srgbClr val="000099"/>
                          </a:solidFill>
                          <a:latin typeface="UTM Avo" panose="02040603050506020204"/>
                        </a:rPr>
                        <a:t> </a:t>
                      </a:r>
                      <a:r>
                        <a:rPr lang="en-US" sz="1900" b="1" baseline="0" dirty="0" err="1" smtClean="0">
                          <a:solidFill>
                            <a:srgbClr val="000099"/>
                          </a:solidFill>
                          <a:latin typeface="UTM Avo" panose="02040603050506020204"/>
                        </a:rPr>
                        <a:t>phông</a:t>
                      </a:r>
                      <a:endParaRPr lang="en-US" sz="1900" b="1" dirty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900" b="1" dirty="0" err="1" smtClean="0">
                          <a:solidFill>
                            <a:srgbClr val="000099"/>
                          </a:solidFill>
                          <a:latin typeface="UTM Avo" panose="02040603050506020204"/>
                        </a:rPr>
                        <a:t>bơi</a:t>
                      </a:r>
                      <a:endParaRPr lang="en-US" sz="1900" b="1" dirty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15446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31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3575" y="-1085850"/>
            <a:ext cx="13011150" cy="731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80529" y="237047"/>
            <a:ext cx="9604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Thảo</a:t>
            </a:r>
            <a:r>
              <a:rPr lang="en-US" sz="2800" b="1" u="sng" dirty="0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luận</a:t>
            </a:r>
            <a:r>
              <a:rPr lang="en-US" sz="2800" b="1" u="sng" dirty="0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nhóm</a:t>
            </a:r>
            <a:r>
              <a:rPr lang="en-US" sz="2800" b="1" u="sng" dirty="0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 5: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mùa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hè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gợi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  <a:cs typeface="Times New Roman" panose="02020603050405020304" pitchFamily="18" charset="0"/>
              </a:rPr>
              <a:t> ý)</a:t>
            </a:r>
            <a:endParaRPr lang="en-US" sz="2800" b="1" dirty="0">
              <a:solidFill>
                <a:srgbClr val="C00000"/>
              </a:solidFill>
              <a:latin typeface="UTM Avo" panose="02040603050506020204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194605"/>
              </p:ext>
            </p:extLst>
          </p:nvPr>
        </p:nvGraphicFramePr>
        <p:xfrm>
          <a:off x="109301" y="1347614"/>
          <a:ext cx="8757081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70">
                  <a:extLst>
                    <a:ext uri="{9D8B030D-6E8A-4147-A177-3AD203B41FA5}">
                      <a16:colId xmlns="" xmlns:a16="http://schemas.microsoft.com/office/drawing/2014/main" val="2316331483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85177345"/>
                    </a:ext>
                  </a:extLst>
                </a:gridCol>
                <a:gridCol w="1702175">
                  <a:extLst>
                    <a:ext uri="{9D8B030D-6E8A-4147-A177-3AD203B41FA5}">
                      <a16:colId xmlns="" xmlns:a16="http://schemas.microsoft.com/office/drawing/2014/main" val="2586641669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1373058093"/>
                    </a:ext>
                  </a:extLst>
                </a:gridCol>
                <a:gridCol w="1726312">
                  <a:extLst>
                    <a:ext uri="{9D8B030D-6E8A-4147-A177-3AD203B41FA5}">
                      <a16:colId xmlns="" xmlns:a16="http://schemas.microsoft.com/office/drawing/2014/main" val="331216543"/>
                    </a:ext>
                  </a:extLst>
                </a:gridCol>
              </a:tblGrid>
              <a:tr h="4741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Thời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tiết</a:t>
                      </a:r>
                      <a:endParaRPr lang="en-US" sz="2000" dirty="0">
                        <a:solidFill>
                          <a:srgbClr val="C00000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Đồ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ăn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thức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uống</a:t>
                      </a:r>
                      <a:endParaRPr lang="en-US" sz="2000" dirty="0">
                        <a:solidFill>
                          <a:srgbClr val="C00000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Đồ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dùng</a:t>
                      </a:r>
                      <a:endParaRPr lang="en-US" sz="2000" dirty="0">
                        <a:solidFill>
                          <a:srgbClr val="C00000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Trang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phục</a:t>
                      </a:r>
                      <a:endParaRPr lang="en-US" sz="2000" dirty="0">
                        <a:solidFill>
                          <a:srgbClr val="C00000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Hoạt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động</a:t>
                      </a:r>
                      <a:endParaRPr lang="en-US" sz="2000" dirty="0">
                        <a:solidFill>
                          <a:srgbClr val="C00000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5291325"/>
                  </a:ext>
                </a:extLst>
              </a:tr>
              <a:tr h="8219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1" dirty="0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M: </a:t>
                      </a:r>
                      <a:r>
                        <a:rPr lang="en-US" sz="1900" b="1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nóng</a:t>
                      </a:r>
                      <a:r>
                        <a:rPr lang="en-US" sz="1900" b="1" baseline="0" dirty="0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 </a:t>
                      </a:r>
                      <a:r>
                        <a:rPr lang="en-US" sz="1900" b="1" baseline="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nực</a:t>
                      </a:r>
                      <a:endParaRPr lang="en-US" sz="1900" b="1" baseline="0" dirty="0" smtClean="0">
                        <a:solidFill>
                          <a:srgbClr val="C00000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baseline="0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baseline="0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baseline="0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baseline="0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baseline="0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baseline="0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1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kem</a:t>
                      </a:r>
                      <a:endParaRPr lang="en-US" sz="1900" b="1" dirty="0" smtClean="0">
                        <a:solidFill>
                          <a:srgbClr val="C00000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1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quạt</a:t>
                      </a:r>
                      <a:endParaRPr lang="en-US" sz="1900" b="1" dirty="0" smtClean="0">
                        <a:solidFill>
                          <a:srgbClr val="C00000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1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áo</a:t>
                      </a:r>
                      <a:r>
                        <a:rPr lang="en-US" sz="1900" b="1" baseline="0" dirty="0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 </a:t>
                      </a:r>
                      <a:r>
                        <a:rPr lang="en-US" sz="1900" b="1" baseline="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phông</a:t>
                      </a:r>
                      <a:endParaRPr lang="en-US" sz="1900" b="1" baseline="0" dirty="0" smtClean="0">
                        <a:solidFill>
                          <a:srgbClr val="C00000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baseline="0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baseline="0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baseline="0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baseline="0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baseline="0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baseline="0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1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bơi</a:t>
                      </a:r>
                      <a:endParaRPr lang="en-US" sz="1900" b="1" dirty="0" smtClean="0">
                        <a:solidFill>
                          <a:srgbClr val="C00000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1544612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44814" y="764105"/>
            <a:ext cx="5467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UTM Avo" panose="02040603050506020204"/>
                <a:cs typeface="Times New Roman" panose="02020603050405020304" pitchFamily="18" charset="0"/>
              </a:rPr>
              <a:t>PHIẾU THẢO LUẬN NHÓM</a:t>
            </a:r>
            <a:endParaRPr lang="en-US" sz="2800" b="1" dirty="0">
              <a:solidFill>
                <a:srgbClr val="000099"/>
              </a:solidFill>
              <a:latin typeface="UTM Avo" panose="02040603050506020204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991" y="2379389"/>
            <a:ext cx="12362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000099"/>
                </a:solidFill>
                <a:latin typeface="UTM Avo" panose="02040603050506020204"/>
              </a:rPr>
              <a:t>n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óng</a:t>
            </a:r>
            <a:r>
              <a:rPr lang="en-US" sz="1900" b="1" dirty="0" smtClean="0">
                <a:solidFill>
                  <a:srgbClr val="000099"/>
                </a:solidFill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</a:rPr>
              <a:t>bức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376" y="2656720"/>
            <a:ext cx="12362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000099"/>
                </a:solidFill>
                <a:latin typeface="UTM Avo" panose="02040603050506020204"/>
              </a:rPr>
              <a:t>o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i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bức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376" y="3085822"/>
            <a:ext cx="12362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000099"/>
                </a:solidFill>
                <a:latin typeface="UTM Avo" panose="02040603050506020204"/>
              </a:rPr>
              <a:t>o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i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nồng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376" y="3460527"/>
            <a:ext cx="12362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000099"/>
                </a:solidFill>
                <a:latin typeface="UTM Avo" panose="02040603050506020204"/>
              </a:rPr>
              <a:t>o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i ả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5205" y="2379388"/>
            <a:ext cx="23042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000099"/>
                </a:solidFill>
                <a:latin typeface="UTM Avo" panose="02040603050506020204"/>
              </a:rPr>
              <a:t>n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ước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ép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hoa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quả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2926" y="2656719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000099"/>
                </a:solidFill>
                <a:latin typeface="UTM Avo" panose="02040603050506020204"/>
              </a:rPr>
              <a:t>c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hè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thập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cẩm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5502" y="3072999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000099"/>
                </a:solidFill>
                <a:latin typeface="UTM Avo" panose="02040603050506020204"/>
              </a:rPr>
              <a:t>s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ữa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chua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5502" y="3464898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cam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3842709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……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376" y="3829804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……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1509" y="2379387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điều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hòa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9768" y="3086331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……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683" y="2229623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váy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2683" y="3808198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……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52683" y="2642893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000099"/>
                </a:solidFill>
                <a:latin typeface="UTM Avo" panose="02040603050506020204"/>
              </a:rPr>
              <a:t>q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uần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soóc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27725" y="3027614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000099"/>
                </a:solidFill>
                <a:latin typeface="UTM Avo" panose="02040603050506020204"/>
              </a:rPr>
              <a:t>q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uần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áo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bơi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23549" y="3437081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áo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ba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lỗ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80312" y="2379386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000099"/>
                </a:solidFill>
                <a:latin typeface="UTM Avo" panose="02040603050506020204"/>
              </a:rPr>
              <a:t>t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ắm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biển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5241" y="3843519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……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92985" y="2624979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leo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núi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68027" y="3009700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000099"/>
                </a:solidFill>
                <a:latin typeface="UTM Avo" panose="02040603050506020204"/>
              </a:rPr>
              <a:t>d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ã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ngoại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70646" y="3437553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000099"/>
                </a:solidFill>
                <a:latin typeface="UTM Avo" panose="02040603050506020204"/>
              </a:rPr>
              <a:t>x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ây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lâu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đài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cát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1509" y="2655147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máy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lạnh</a:t>
            </a:r>
            <a:endParaRPr lang="en-US" sz="1900" b="1" dirty="0">
              <a:solidFill>
                <a:srgbClr val="000099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98991" y="4451071"/>
            <a:ext cx="1150415" cy="646331"/>
            <a:chOff x="298991" y="4451071"/>
            <a:chExt cx="1150415" cy="646331"/>
          </a:xfrm>
        </p:grpSpPr>
        <p:sp>
          <p:nvSpPr>
            <p:cNvPr id="33" name="Rounded Rectangular Callout 32"/>
            <p:cNvSpPr/>
            <p:nvPr/>
          </p:nvSpPr>
          <p:spPr>
            <a:xfrm rot="10800000" flipH="1">
              <a:off x="311376" y="4460470"/>
              <a:ext cx="1138030" cy="627534"/>
            </a:xfrm>
            <a:prstGeom prst="wedgeRoundRectCallout">
              <a:avLst>
                <a:gd name="adj1" fmla="val -28665"/>
                <a:gd name="adj2" fmla="val 84785"/>
                <a:gd name="adj3" fmla="val 16667"/>
              </a:avLst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8991" y="4451071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C00000"/>
                  </a:solidFill>
                  <a:latin typeface="UTM Avo" panose="02040603050506020204"/>
                </a:rPr>
                <a:t>Từ</a:t>
              </a:r>
              <a:r>
                <a:rPr lang="en-US" b="1" dirty="0" smtClean="0">
                  <a:solidFill>
                    <a:srgbClr val="C00000"/>
                  </a:solidFill>
                  <a:latin typeface="UTM Avo" panose="02040603050506020204"/>
                </a:rPr>
                <a:t> </a:t>
              </a:r>
              <a:r>
                <a:rPr lang="en-US" b="1" dirty="0" err="1" smtClean="0">
                  <a:solidFill>
                    <a:srgbClr val="C00000"/>
                  </a:solidFill>
                  <a:latin typeface="UTM Avo" panose="02040603050506020204"/>
                </a:rPr>
                <a:t>chỉ</a:t>
              </a:r>
              <a:r>
                <a:rPr lang="en-US" b="1" dirty="0" smtClean="0">
                  <a:solidFill>
                    <a:srgbClr val="C00000"/>
                  </a:solidFill>
                  <a:latin typeface="UTM Avo" panose="02040603050506020204"/>
                </a:rPr>
                <a:t> </a:t>
              </a:r>
              <a:r>
                <a:rPr lang="en-US" b="1" dirty="0" err="1" smtClean="0">
                  <a:solidFill>
                    <a:srgbClr val="C00000"/>
                  </a:solidFill>
                  <a:latin typeface="UTM Avo" panose="02040603050506020204"/>
                </a:rPr>
                <a:t>đặc</a:t>
              </a:r>
              <a:r>
                <a:rPr lang="en-US" b="1" dirty="0" smtClean="0">
                  <a:solidFill>
                    <a:srgbClr val="C00000"/>
                  </a:solidFill>
                  <a:latin typeface="UTM Avo" panose="02040603050506020204"/>
                </a:rPr>
                <a:t> </a:t>
              </a:r>
              <a:r>
                <a:rPr lang="en-US" b="1" dirty="0" err="1" smtClean="0">
                  <a:solidFill>
                    <a:srgbClr val="C00000"/>
                  </a:solidFill>
                  <a:latin typeface="UTM Avo" panose="02040603050506020204"/>
                </a:rPr>
                <a:t>điểm</a:t>
              </a:r>
              <a:endParaRPr lang="en-US" b="1" dirty="0">
                <a:solidFill>
                  <a:srgbClr val="C00000"/>
                </a:solidFill>
                <a:latin typeface="UTM Avo" panose="02040603050506020204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067944" y="4441673"/>
            <a:ext cx="1150415" cy="646331"/>
            <a:chOff x="298991" y="4451071"/>
            <a:chExt cx="1150415" cy="646331"/>
          </a:xfrm>
        </p:grpSpPr>
        <p:sp>
          <p:nvSpPr>
            <p:cNvPr id="37" name="Rounded Rectangular Callout 36"/>
            <p:cNvSpPr/>
            <p:nvPr/>
          </p:nvSpPr>
          <p:spPr>
            <a:xfrm rot="10800000" flipH="1">
              <a:off x="311376" y="4460470"/>
              <a:ext cx="1138030" cy="627534"/>
            </a:xfrm>
            <a:prstGeom prst="wedgeRoundRectCallout">
              <a:avLst>
                <a:gd name="adj1" fmla="val -28665"/>
                <a:gd name="adj2" fmla="val 8478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8991" y="4451071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C00000"/>
                  </a:solidFill>
                  <a:latin typeface="UTM Avo" panose="02040603050506020204"/>
                </a:rPr>
                <a:t>Từ</a:t>
              </a:r>
              <a:r>
                <a:rPr lang="en-US" b="1" dirty="0" smtClean="0">
                  <a:solidFill>
                    <a:srgbClr val="C00000"/>
                  </a:solidFill>
                  <a:latin typeface="UTM Avo" panose="02040603050506020204"/>
                </a:rPr>
                <a:t> </a:t>
              </a:r>
              <a:r>
                <a:rPr lang="en-US" b="1" dirty="0" err="1" smtClean="0">
                  <a:solidFill>
                    <a:srgbClr val="C00000"/>
                  </a:solidFill>
                  <a:latin typeface="UTM Avo" panose="02040603050506020204"/>
                </a:rPr>
                <a:t>chỉ</a:t>
              </a:r>
              <a:r>
                <a:rPr lang="en-US" b="1" dirty="0" smtClean="0">
                  <a:solidFill>
                    <a:srgbClr val="C00000"/>
                  </a:solidFill>
                  <a:latin typeface="UTM Avo" panose="02040603050506020204"/>
                </a:rPr>
                <a:t> </a:t>
              </a:r>
            </a:p>
            <a:p>
              <a:pPr algn="ctr"/>
              <a:r>
                <a:rPr lang="en-US" b="1" dirty="0" err="1" smtClean="0">
                  <a:solidFill>
                    <a:srgbClr val="C00000"/>
                  </a:solidFill>
                  <a:latin typeface="UTM Avo" panose="02040603050506020204"/>
                </a:rPr>
                <a:t>sự</a:t>
              </a:r>
              <a:r>
                <a:rPr lang="en-US" b="1" dirty="0" smtClean="0">
                  <a:solidFill>
                    <a:srgbClr val="C00000"/>
                  </a:solidFill>
                  <a:latin typeface="UTM Avo" panose="02040603050506020204"/>
                </a:rPr>
                <a:t> </a:t>
              </a:r>
              <a:r>
                <a:rPr lang="en-US" b="1" dirty="0" err="1" smtClean="0">
                  <a:solidFill>
                    <a:srgbClr val="C00000"/>
                  </a:solidFill>
                  <a:latin typeface="UTM Avo" panose="02040603050506020204"/>
                </a:rPr>
                <a:t>vật</a:t>
              </a:r>
              <a:endParaRPr lang="en-US" b="1" dirty="0">
                <a:solidFill>
                  <a:srgbClr val="C00000"/>
                </a:solidFill>
                <a:latin typeface="UTM Avo" panose="02040603050506020204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492985" y="4441673"/>
            <a:ext cx="1305556" cy="923330"/>
            <a:chOff x="298991" y="4451071"/>
            <a:chExt cx="1150415" cy="923330"/>
          </a:xfrm>
        </p:grpSpPr>
        <p:sp>
          <p:nvSpPr>
            <p:cNvPr id="40" name="Rounded Rectangular Callout 39"/>
            <p:cNvSpPr/>
            <p:nvPr/>
          </p:nvSpPr>
          <p:spPr>
            <a:xfrm rot="10800000" flipH="1">
              <a:off x="311376" y="4460470"/>
              <a:ext cx="1138030" cy="627534"/>
            </a:xfrm>
            <a:prstGeom prst="wedgeRoundRectCallout">
              <a:avLst>
                <a:gd name="adj1" fmla="val -28665"/>
                <a:gd name="adj2" fmla="val 84785"/>
                <a:gd name="adj3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98991" y="4451071"/>
              <a:ext cx="10801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C00000"/>
                  </a:solidFill>
                  <a:latin typeface="UTM Avo" panose="02040603050506020204"/>
                </a:rPr>
                <a:t>Từ</a:t>
              </a:r>
              <a:r>
                <a:rPr lang="en-US" b="1" dirty="0" smtClean="0">
                  <a:solidFill>
                    <a:srgbClr val="C00000"/>
                  </a:solidFill>
                  <a:latin typeface="UTM Avo" panose="02040603050506020204"/>
                </a:rPr>
                <a:t> </a:t>
              </a:r>
              <a:r>
                <a:rPr lang="en-US" b="1" dirty="0" err="1" smtClean="0">
                  <a:solidFill>
                    <a:srgbClr val="C00000"/>
                  </a:solidFill>
                  <a:latin typeface="UTM Avo" panose="02040603050506020204"/>
                </a:rPr>
                <a:t>chỉ</a:t>
              </a:r>
              <a:r>
                <a:rPr lang="en-US" b="1" dirty="0" smtClean="0">
                  <a:solidFill>
                    <a:srgbClr val="C00000"/>
                  </a:solidFill>
                  <a:latin typeface="UTM Avo" panose="02040603050506020204"/>
                </a:rPr>
                <a:t> </a:t>
              </a:r>
            </a:p>
            <a:p>
              <a:pPr algn="ctr"/>
              <a:r>
                <a:rPr lang="en-US" b="1" dirty="0" err="1">
                  <a:solidFill>
                    <a:srgbClr val="C00000"/>
                  </a:solidFill>
                  <a:latin typeface="UTM Avo" panose="02040603050506020204"/>
                </a:rPr>
                <a:t>h</a:t>
              </a:r>
              <a:r>
                <a:rPr lang="en-US" b="1" dirty="0" err="1" smtClean="0">
                  <a:solidFill>
                    <a:srgbClr val="C00000"/>
                  </a:solidFill>
                  <a:latin typeface="UTM Avo" panose="02040603050506020204"/>
                </a:rPr>
                <a:t>oạt</a:t>
              </a:r>
              <a:r>
                <a:rPr lang="en-US" b="1" dirty="0" smtClean="0">
                  <a:solidFill>
                    <a:srgbClr val="C00000"/>
                  </a:solidFill>
                  <a:latin typeface="UTM Avo" panose="02040603050506020204"/>
                </a:rPr>
                <a:t> </a:t>
              </a:r>
              <a:r>
                <a:rPr lang="en-US" b="1" dirty="0" err="1" smtClean="0">
                  <a:solidFill>
                    <a:srgbClr val="C00000"/>
                  </a:solidFill>
                  <a:latin typeface="UTM Avo" panose="02040603050506020204"/>
                </a:rPr>
                <a:t>động</a:t>
              </a:r>
              <a:endParaRPr lang="en-US" b="1" dirty="0">
                <a:solidFill>
                  <a:srgbClr val="C00000"/>
                </a:solidFill>
                <a:latin typeface="UTM Avo" panose="02040603050506020204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125934" y="4432276"/>
            <a:ext cx="1150415" cy="646331"/>
            <a:chOff x="298991" y="4451071"/>
            <a:chExt cx="1150415" cy="646331"/>
          </a:xfrm>
        </p:grpSpPr>
        <p:sp>
          <p:nvSpPr>
            <p:cNvPr id="44" name="Rounded Rectangular Callout 43"/>
            <p:cNvSpPr/>
            <p:nvPr/>
          </p:nvSpPr>
          <p:spPr>
            <a:xfrm rot="10800000" flipH="1">
              <a:off x="311376" y="4460470"/>
              <a:ext cx="1138030" cy="627534"/>
            </a:xfrm>
            <a:prstGeom prst="wedgeRoundRectCallout">
              <a:avLst>
                <a:gd name="adj1" fmla="val -28665"/>
                <a:gd name="adj2" fmla="val 8478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8991" y="4451071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C00000"/>
                  </a:solidFill>
                  <a:latin typeface="UTM Avo" panose="02040603050506020204"/>
                </a:rPr>
                <a:t>Từ</a:t>
              </a:r>
              <a:r>
                <a:rPr lang="en-US" b="1" dirty="0" smtClean="0">
                  <a:solidFill>
                    <a:srgbClr val="C00000"/>
                  </a:solidFill>
                  <a:latin typeface="UTM Avo" panose="02040603050506020204"/>
                </a:rPr>
                <a:t> </a:t>
              </a:r>
              <a:r>
                <a:rPr lang="en-US" b="1" dirty="0" err="1" smtClean="0">
                  <a:solidFill>
                    <a:srgbClr val="C00000"/>
                  </a:solidFill>
                  <a:latin typeface="UTM Avo" panose="02040603050506020204"/>
                </a:rPr>
                <a:t>chỉ</a:t>
              </a:r>
              <a:r>
                <a:rPr lang="en-US" b="1" dirty="0" smtClean="0">
                  <a:solidFill>
                    <a:srgbClr val="C00000"/>
                  </a:solidFill>
                  <a:latin typeface="UTM Avo" panose="02040603050506020204"/>
                </a:rPr>
                <a:t> </a:t>
              </a:r>
            </a:p>
            <a:p>
              <a:pPr algn="ctr"/>
              <a:r>
                <a:rPr lang="en-US" b="1" dirty="0" err="1" smtClean="0">
                  <a:solidFill>
                    <a:srgbClr val="C00000"/>
                  </a:solidFill>
                  <a:latin typeface="UTM Avo" panose="02040603050506020204"/>
                </a:rPr>
                <a:t>sự</a:t>
              </a:r>
              <a:r>
                <a:rPr lang="en-US" b="1" dirty="0" smtClean="0">
                  <a:solidFill>
                    <a:srgbClr val="C00000"/>
                  </a:solidFill>
                  <a:latin typeface="UTM Avo" panose="02040603050506020204"/>
                </a:rPr>
                <a:t> </a:t>
              </a:r>
              <a:r>
                <a:rPr lang="en-US" b="1" dirty="0" err="1" smtClean="0">
                  <a:solidFill>
                    <a:srgbClr val="C00000"/>
                  </a:solidFill>
                  <a:latin typeface="UTM Avo" panose="02040603050506020204"/>
                </a:rPr>
                <a:t>vật</a:t>
              </a:r>
              <a:endParaRPr lang="en-US" b="1" dirty="0">
                <a:solidFill>
                  <a:srgbClr val="C00000"/>
                </a:solidFill>
                <a:latin typeface="UTM Avo" panose="02040603050506020204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788879" y="4432276"/>
            <a:ext cx="1150415" cy="646331"/>
            <a:chOff x="298991" y="4451071"/>
            <a:chExt cx="1150415" cy="646331"/>
          </a:xfrm>
        </p:grpSpPr>
        <p:sp>
          <p:nvSpPr>
            <p:cNvPr id="47" name="Rounded Rectangular Callout 46"/>
            <p:cNvSpPr/>
            <p:nvPr/>
          </p:nvSpPr>
          <p:spPr>
            <a:xfrm rot="10800000" flipH="1">
              <a:off x="311376" y="4460470"/>
              <a:ext cx="1138030" cy="627534"/>
            </a:xfrm>
            <a:prstGeom prst="wedgeRoundRectCallout">
              <a:avLst>
                <a:gd name="adj1" fmla="val -28665"/>
                <a:gd name="adj2" fmla="val 8478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8991" y="4451071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C00000"/>
                  </a:solidFill>
                  <a:latin typeface="UTM Avo" panose="02040603050506020204"/>
                </a:rPr>
                <a:t>Từ</a:t>
              </a:r>
              <a:r>
                <a:rPr lang="en-US" b="1" dirty="0" smtClean="0">
                  <a:solidFill>
                    <a:srgbClr val="C00000"/>
                  </a:solidFill>
                  <a:latin typeface="UTM Avo" panose="02040603050506020204"/>
                </a:rPr>
                <a:t> </a:t>
              </a:r>
              <a:r>
                <a:rPr lang="en-US" b="1" dirty="0" err="1" smtClean="0">
                  <a:solidFill>
                    <a:srgbClr val="C00000"/>
                  </a:solidFill>
                  <a:latin typeface="UTM Avo" panose="02040603050506020204"/>
                </a:rPr>
                <a:t>chỉ</a:t>
              </a:r>
              <a:r>
                <a:rPr lang="en-US" b="1" dirty="0" smtClean="0">
                  <a:solidFill>
                    <a:srgbClr val="C00000"/>
                  </a:solidFill>
                  <a:latin typeface="UTM Avo" panose="02040603050506020204"/>
                </a:rPr>
                <a:t> </a:t>
              </a:r>
            </a:p>
            <a:p>
              <a:pPr algn="ctr"/>
              <a:r>
                <a:rPr lang="en-US" b="1" dirty="0" err="1" smtClean="0">
                  <a:solidFill>
                    <a:srgbClr val="C00000"/>
                  </a:solidFill>
                  <a:latin typeface="UTM Avo" panose="02040603050506020204"/>
                </a:rPr>
                <a:t>sự</a:t>
              </a:r>
              <a:r>
                <a:rPr lang="en-US" b="1" dirty="0" smtClean="0">
                  <a:solidFill>
                    <a:srgbClr val="C00000"/>
                  </a:solidFill>
                  <a:latin typeface="UTM Avo" panose="02040603050506020204"/>
                </a:rPr>
                <a:t> </a:t>
              </a:r>
              <a:r>
                <a:rPr lang="en-US" b="1" dirty="0" err="1" smtClean="0">
                  <a:solidFill>
                    <a:srgbClr val="C00000"/>
                  </a:solidFill>
                  <a:latin typeface="UTM Avo" panose="02040603050506020204"/>
                </a:rPr>
                <a:t>vật</a:t>
              </a:r>
              <a:endParaRPr lang="en-US" b="1" dirty="0">
                <a:solidFill>
                  <a:srgbClr val="C00000"/>
                </a:solidFill>
                <a:latin typeface="UTM Avo" panose="02040603050506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94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3575" y="-1085850"/>
            <a:ext cx="13011150" cy="73152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163384"/>
              </p:ext>
            </p:extLst>
          </p:nvPr>
        </p:nvGraphicFramePr>
        <p:xfrm>
          <a:off x="210252" y="771550"/>
          <a:ext cx="8757081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70">
                  <a:extLst>
                    <a:ext uri="{9D8B030D-6E8A-4147-A177-3AD203B41FA5}">
                      <a16:colId xmlns="" xmlns:a16="http://schemas.microsoft.com/office/drawing/2014/main" val="2316331483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85177345"/>
                    </a:ext>
                  </a:extLst>
                </a:gridCol>
                <a:gridCol w="1702175">
                  <a:extLst>
                    <a:ext uri="{9D8B030D-6E8A-4147-A177-3AD203B41FA5}">
                      <a16:colId xmlns="" xmlns:a16="http://schemas.microsoft.com/office/drawing/2014/main" val="2586641669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1373058093"/>
                    </a:ext>
                  </a:extLst>
                </a:gridCol>
                <a:gridCol w="1726312">
                  <a:extLst>
                    <a:ext uri="{9D8B030D-6E8A-4147-A177-3AD203B41FA5}">
                      <a16:colId xmlns="" xmlns:a16="http://schemas.microsoft.com/office/drawing/2014/main" val="331216543"/>
                    </a:ext>
                  </a:extLst>
                </a:gridCol>
              </a:tblGrid>
              <a:tr h="4741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Thời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tiết</a:t>
                      </a:r>
                      <a:endParaRPr lang="en-US" sz="2000" dirty="0">
                        <a:solidFill>
                          <a:srgbClr val="C00000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Đồ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ăn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thức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uống</a:t>
                      </a:r>
                      <a:endParaRPr lang="en-US" sz="2000" dirty="0">
                        <a:solidFill>
                          <a:srgbClr val="C00000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Đồ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dùng</a:t>
                      </a:r>
                      <a:endParaRPr lang="en-US" sz="2000" dirty="0">
                        <a:solidFill>
                          <a:srgbClr val="C00000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Trang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phục</a:t>
                      </a:r>
                      <a:endParaRPr lang="en-US" sz="2000" dirty="0">
                        <a:solidFill>
                          <a:srgbClr val="C00000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Hoạt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động</a:t>
                      </a:r>
                      <a:endParaRPr lang="en-US" sz="2000" dirty="0">
                        <a:solidFill>
                          <a:srgbClr val="C00000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5291325"/>
                  </a:ext>
                </a:extLst>
              </a:tr>
              <a:tr h="8219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1" dirty="0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M: </a:t>
                      </a:r>
                      <a:r>
                        <a:rPr lang="en-US" sz="1900" b="1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nóng</a:t>
                      </a:r>
                      <a:r>
                        <a:rPr lang="en-US" sz="1900" b="1" baseline="0" dirty="0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 </a:t>
                      </a:r>
                      <a:r>
                        <a:rPr lang="en-US" sz="1900" b="1" baseline="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nực</a:t>
                      </a:r>
                      <a:endParaRPr lang="en-US" sz="1900" b="1" baseline="0" dirty="0" smtClean="0">
                        <a:solidFill>
                          <a:srgbClr val="C00000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baseline="0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baseline="0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baseline="0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baseline="0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baseline="0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baseline="0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1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kem</a:t>
                      </a:r>
                      <a:endParaRPr lang="en-US" sz="1900" b="1" dirty="0" smtClean="0">
                        <a:solidFill>
                          <a:srgbClr val="C00000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1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quạt</a:t>
                      </a:r>
                      <a:endParaRPr lang="en-US" sz="1900" b="1" dirty="0" smtClean="0">
                        <a:solidFill>
                          <a:srgbClr val="C00000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1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áo</a:t>
                      </a:r>
                      <a:r>
                        <a:rPr lang="en-US" sz="1900" b="1" baseline="0" dirty="0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 </a:t>
                      </a:r>
                      <a:r>
                        <a:rPr lang="en-US" sz="1900" b="1" baseline="0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phông</a:t>
                      </a:r>
                      <a:endParaRPr lang="en-US" sz="1900" b="1" baseline="0" dirty="0" smtClean="0">
                        <a:solidFill>
                          <a:srgbClr val="C00000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baseline="0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baseline="0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baseline="0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baseline="0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baseline="0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baseline="0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1" dirty="0" err="1" smtClean="0">
                          <a:solidFill>
                            <a:srgbClr val="C00000"/>
                          </a:solidFill>
                          <a:latin typeface="UTM Avo" panose="02040603050506020204"/>
                        </a:rPr>
                        <a:t>bơi</a:t>
                      </a:r>
                      <a:endParaRPr lang="en-US" sz="1900" b="1" dirty="0" smtClean="0">
                        <a:solidFill>
                          <a:srgbClr val="C00000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 smtClean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1" dirty="0">
                        <a:solidFill>
                          <a:srgbClr val="000099"/>
                        </a:solidFill>
                        <a:latin typeface="UTM Avo" panose="02040603050506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1544612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2327" y="1635646"/>
            <a:ext cx="12362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000099"/>
                </a:solidFill>
                <a:latin typeface="UTM Avo" panose="02040603050506020204"/>
              </a:rPr>
              <a:t>n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óng</a:t>
            </a:r>
            <a:r>
              <a:rPr lang="en-US" sz="1900" b="1" dirty="0" smtClean="0">
                <a:solidFill>
                  <a:srgbClr val="000099"/>
                </a:solidFill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</a:rPr>
              <a:t>bức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327" y="2080656"/>
            <a:ext cx="12362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000099"/>
                </a:solidFill>
                <a:latin typeface="UTM Avo" panose="02040603050506020204"/>
              </a:rPr>
              <a:t>o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i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bức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327" y="2509758"/>
            <a:ext cx="12362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000099"/>
                </a:solidFill>
                <a:latin typeface="UTM Avo" panose="02040603050506020204"/>
              </a:rPr>
              <a:t>o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i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nồng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327" y="2884463"/>
            <a:ext cx="12362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000099"/>
                </a:solidFill>
                <a:latin typeface="UTM Avo" panose="02040603050506020204"/>
              </a:rPr>
              <a:t>o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i ả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0623" y="1635645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000099"/>
                </a:solidFill>
                <a:latin typeface="UTM Avo" panose="02040603050506020204"/>
              </a:rPr>
              <a:t>n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ước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ép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hoa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quả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3877" y="2080655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000099"/>
                </a:solidFill>
                <a:latin typeface="UTM Avo" panose="02040603050506020204"/>
              </a:rPr>
              <a:t>c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hè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thập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cẩm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6453" y="2496935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000099"/>
                </a:solidFill>
                <a:latin typeface="UTM Avo" panose="02040603050506020204"/>
              </a:rPr>
              <a:t>s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ữa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chua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6453" y="2888834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cam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0623" y="3266645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……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327" y="3253740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……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40719" y="1635645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điều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hòa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40719" y="2510267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……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53634" y="1653559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váy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53634" y="3232134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……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3634" y="2066829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000099"/>
                </a:solidFill>
                <a:latin typeface="UTM Avo" panose="02040603050506020204"/>
              </a:rPr>
              <a:t>q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uần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soóc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8676" y="2451550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000099"/>
                </a:solidFill>
                <a:latin typeface="UTM Avo" panose="02040603050506020204"/>
              </a:rPr>
              <a:t>q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uần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áo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bơi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4500" y="2861017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áo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ba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lỗ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93936" y="1635645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000099"/>
                </a:solidFill>
                <a:latin typeface="UTM Avo" panose="02040603050506020204"/>
              </a:rPr>
              <a:t>t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ắm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biển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56192" y="3267455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……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93936" y="2048915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leo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núi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68978" y="2433636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000099"/>
                </a:solidFill>
                <a:latin typeface="UTM Avo" panose="02040603050506020204"/>
              </a:rPr>
              <a:t>d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ã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ngoại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45917" y="2855362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000099"/>
                </a:solidFill>
                <a:latin typeface="UTM Avo" panose="02040603050506020204"/>
              </a:rPr>
              <a:t>x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ây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lâu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đài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cát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12460" y="2079083"/>
            <a:ext cx="1956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máy</a:t>
            </a:r>
            <a:r>
              <a:rPr lang="en-US" sz="19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UTM Avo" panose="02040603050506020204"/>
              </a:rPr>
              <a:t>lạnh</a:t>
            </a:r>
            <a:endParaRPr lang="en-US" sz="1900" b="1" dirty="0">
              <a:solidFill>
                <a:srgbClr val="000099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87624" y="178567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</a:rPr>
              <a:t>Đặt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</a:rPr>
              <a:t>câu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</a:rPr>
              <a:t>với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</a:rPr>
              <a:t>một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</a:rPr>
              <a:t>trong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</a:rPr>
              <a:t>từ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</a:rPr>
              <a:t>vừa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</a:rPr>
              <a:t>tìm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</a:rPr>
              <a:t>được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</a:rPr>
              <a:t>:</a:t>
            </a:r>
            <a:endParaRPr lang="en-US" sz="2800" b="1" dirty="0">
              <a:solidFill>
                <a:srgbClr val="C00000"/>
              </a:solidFill>
              <a:latin typeface="UTM Avo" panose="0204060305050602020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496" y="4269447"/>
            <a:ext cx="8752324" cy="7831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2000" b="1" u="sng" dirty="0" smtClean="0">
                <a:solidFill>
                  <a:srgbClr val="FF0000"/>
                </a:solidFill>
                <a:latin typeface="UTM Avo" panose="02040603050506020204"/>
                <a:ea typeface="SimSun" panose="02010600030101010101" pitchFamily="2" charset="-122"/>
                <a:cs typeface="Times New Roman" panose="02020603050405020304" pitchFamily="18" charset="0"/>
              </a:rPr>
              <a:t>Lưu ý:</a:t>
            </a:r>
            <a:r>
              <a:rPr lang="nl-NL" sz="2000" dirty="0" smtClean="0">
                <a:solidFill>
                  <a:srgbClr val="FF0000"/>
                </a:solidFill>
                <a:latin typeface="UTM Avo" panose="02040603050506020204"/>
                <a:ea typeface="SimSun" panose="02010600030101010101" pitchFamily="2" charset="-122"/>
                <a:cs typeface="Times New Roman" panose="02020603050405020304" pitchFamily="18" charset="0"/>
              </a:rPr>
              <a:t> - Khi đặt </a:t>
            </a:r>
            <a:r>
              <a:rPr lang="nl-NL" sz="2000" dirty="0">
                <a:solidFill>
                  <a:srgbClr val="FF0000"/>
                </a:solidFill>
                <a:latin typeface="UTM Avo" panose="02040603050506020204"/>
                <a:ea typeface="SimSun" panose="02010600030101010101" pitchFamily="2" charset="-122"/>
                <a:cs typeface="Times New Roman" panose="02020603050405020304" pitchFamily="18" charset="0"/>
              </a:rPr>
              <a:t>câu, câu cần biểu thị một ý trọn vẹn. </a:t>
            </a:r>
            <a:endParaRPr lang="nl-NL" sz="2000" dirty="0" smtClean="0">
              <a:solidFill>
                <a:srgbClr val="FF0000"/>
              </a:solidFill>
              <a:latin typeface="UTM Avo" panose="02040603050506020204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nl-NL" sz="2000" dirty="0" smtClean="0">
                <a:solidFill>
                  <a:srgbClr val="FF0000"/>
                </a:solidFill>
                <a:latin typeface="UTM Avo" panose="02040603050506020204"/>
                <a:ea typeface="SimSun" panose="02010600030101010101" pitchFamily="2" charset="-122"/>
                <a:cs typeface="Times New Roman" panose="02020603050405020304" pitchFamily="18" charset="0"/>
              </a:rPr>
              <a:t>             - Về </a:t>
            </a:r>
            <a:r>
              <a:rPr lang="nl-NL" sz="2000" dirty="0">
                <a:solidFill>
                  <a:srgbClr val="FF0000"/>
                </a:solidFill>
                <a:latin typeface="UTM Avo" panose="02040603050506020204"/>
                <a:ea typeface="SimSun" panose="02010600030101010101" pitchFamily="2" charset="-122"/>
                <a:cs typeface="Times New Roman" panose="02020603050405020304" pitchFamily="18" charset="0"/>
              </a:rPr>
              <a:t>hình thức: Đầu câu phải viết hoa, cuối câu nhớ đặt dấu chấm.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72651" y="380168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C00000"/>
                </a:solidFill>
                <a:latin typeface="UTM Avo" panose="02040603050506020204"/>
              </a:rPr>
              <a:t>Ví</a:t>
            </a:r>
            <a:r>
              <a:rPr lang="en-US" sz="2400" b="1" u="sng" dirty="0" smtClean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UTM Avo" panose="02040603050506020204"/>
              </a:rPr>
              <a:t>dụ</a:t>
            </a:r>
            <a:r>
              <a:rPr lang="en-US" sz="2400" b="1" u="sng" dirty="0" smtClean="0">
                <a:solidFill>
                  <a:srgbClr val="C00000"/>
                </a:solidFill>
                <a:latin typeface="UTM Avo" panose="02040603050506020204"/>
              </a:rPr>
              <a:t>: </a:t>
            </a:r>
            <a:r>
              <a:rPr lang="en-US" sz="2400" b="1" dirty="0" err="1" smtClean="0">
                <a:solidFill>
                  <a:srgbClr val="000099"/>
                </a:solidFill>
                <a:latin typeface="UTM Avo" panose="02040603050506020204"/>
              </a:rPr>
              <a:t>Thời</a:t>
            </a:r>
            <a:r>
              <a:rPr lang="en-US" sz="24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UTM Avo" panose="02040603050506020204"/>
              </a:rPr>
              <a:t>tiết</a:t>
            </a:r>
            <a:r>
              <a:rPr lang="en-US" sz="24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UTM Avo" panose="02040603050506020204"/>
              </a:rPr>
              <a:t>mùa</a:t>
            </a:r>
            <a:r>
              <a:rPr lang="en-US" sz="24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UTM Avo" panose="02040603050506020204"/>
              </a:rPr>
              <a:t>hè</a:t>
            </a:r>
            <a:r>
              <a:rPr lang="en-US" sz="24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UTM Avo" panose="02040603050506020204"/>
              </a:rPr>
              <a:t>rất</a:t>
            </a:r>
            <a:r>
              <a:rPr lang="en-US" sz="2400" b="1" dirty="0" smtClean="0">
                <a:solidFill>
                  <a:srgbClr val="000099"/>
                </a:solidFill>
                <a:latin typeface="UTM Avo" panose="02040603050506020204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/>
              </a:rPr>
              <a:t>nóng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/>
              </a:rPr>
              <a:t>nực</a:t>
            </a:r>
            <a:r>
              <a:rPr lang="en-US" sz="2400" b="1" dirty="0" smtClean="0">
                <a:solidFill>
                  <a:srgbClr val="000099"/>
                </a:solidFill>
                <a:latin typeface="UTM Avo" panose="02040603050506020204"/>
              </a:rPr>
              <a:t>.</a:t>
            </a:r>
            <a:endParaRPr lang="en-US" sz="2400" b="1" dirty="0">
              <a:solidFill>
                <a:srgbClr val="000099"/>
              </a:solidFill>
              <a:latin typeface="UTM Avo" panose="02040603050506020204"/>
            </a:endParaRPr>
          </a:p>
        </p:txBody>
      </p:sp>
    </p:spTree>
    <p:extLst>
      <p:ext uri="{BB962C8B-B14F-4D97-AF65-F5344CB8AC3E}">
        <p14:creationId xmlns:p14="http://schemas.microsoft.com/office/powerpoint/2010/main" val="15960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6" grpId="0" animBg="1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1085850"/>
            <a:ext cx="13011150" cy="7315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467544" y="2355726"/>
            <a:ext cx="6811289" cy="1741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rgbClr val="000099"/>
              </a:solidFill>
              <a:latin typeface="UTM Avo" panose="02040603050506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endParaRPr lang="en-US" sz="2800" dirty="0">
              <a:solidFill>
                <a:srgbClr val="000099"/>
              </a:solidFill>
              <a:latin typeface="UTM Avo" panose="02040603050506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endParaRPr lang="en-US" sz="2800" dirty="0">
              <a:solidFill>
                <a:srgbClr val="000099"/>
              </a:solidFill>
              <a:effectLst/>
              <a:latin typeface="UTM Avo" panose="02040603050506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727" y="1059582"/>
            <a:ext cx="8828761" cy="981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700" b="1" dirty="0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7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700" b="1" dirty="0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700" b="1" dirty="0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en-US" sz="2700" b="1" dirty="0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chắn</a:t>
            </a:r>
            <a:r>
              <a:rPr lang="en-US" sz="2700" b="1" dirty="0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700" b="1" dirty="0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700" b="1" dirty="0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700" b="1" dirty="0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700" b="1" dirty="0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700" b="1" dirty="0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7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700" b="1" dirty="0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700" b="1" dirty="0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2700" b="1" dirty="0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700" b="1" dirty="0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700" b="1" dirty="0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700" b="1" dirty="0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700" b="1" dirty="0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700" b="1" dirty="0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700" b="1" dirty="0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700" b="1" dirty="0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700" b="1" dirty="0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700" b="1" dirty="0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700" b="1" dirty="0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700" b="1" dirty="0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700" b="1" dirty="0" smtClean="0">
                <a:solidFill>
                  <a:srgbClr val="000099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, …</a:t>
            </a:r>
            <a:endParaRPr lang="en-US" sz="27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7544" y="3010613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80528" y="223958"/>
            <a:ext cx="95050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9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774</Words>
  <Application>Microsoft Office PowerPoint</Application>
  <PresentationFormat>On-screen Show (16:9)</PresentationFormat>
  <Paragraphs>197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Techsi.vn</cp:lastModifiedBy>
  <cp:revision>110</cp:revision>
  <dcterms:created xsi:type="dcterms:W3CDTF">2015-02-26T08:23:36Z</dcterms:created>
  <dcterms:modified xsi:type="dcterms:W3CDTF">2022-09-21T07:38:57Z</dcterms:modified>
</cp:coreProperties>
</file>